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5" r:id="rId10"/>
    <p:sldId id="267" r:id="rId11"/>
    <p:sldId id="266"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 id="282" r:id="rId25"/>
    <p:sldId id="283" r:id="rId26"/>
    <p:sldId id="284" r:id="rId27"/>
    <p:sldId id="286" r:id="rId28"/>
    <p:sldId id="285" r:id="rId29"/>
    <p:sldId id="287" r:id="rId30"/>
    <p:sldId id="288" r:id="rId31"/>
    <p:sldId id="292" r:id="rId32"/>
    <p:sldId id="289" r:id="rId33"/>
    <p:sldId id="290" r:id="rId34"/>
    <p:sldId id="293" r:id="rId35"/>
    <p:sldId id="291"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958FB69-D33D-42B8-B986-96848B5EB95B}" type="datetimeFigureOut">
              <a:rPr lang="es-ES" smtClean="0"/>
              <a:t>18/07/2013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57627-FF9A-4581-A15C-254DA0E3800D}"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58FB69-D33D-42B8-B986-96848B5EB95B}" type="datetimeFigureOut">
              <a:rPr lang="es-ES" smtClean="0"/>
              <a:t>18/07/2013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958FB69-D33D-42B8-B986-96848B5EB95B}" type="datetimeFigureOut">
              <a:rPr lang="es-ES" smtClean="0"/>
              <a:t>18/07/2013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8958FB69-D33D-42B8-B986-96848B5EB95B}" type="datetimeFigureOut">
              <a:rPr lang="es-ES" smtClean="0"/>
              <a:t>18/07/2013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57627-FF9A-4581-A15C-254DA0E3800D}"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958FB69-D33D-42B8-B986-96848B5EB95B}" type="datetimeFigureOut">
              <a:rPr lang="es-ES" smtClean="0"/>
              <a:t>18/07/2013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8958FB69-D33D-42B8-B986-96848B5EB95B}" type="datetimeFigureOut">
              <a:rPr lang="es-ES" smtClean="0"/>
              <a:t>18/07/2013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8958FB69-D33D-42B8-B986-96848B5EB95B}" type="datetimeFigureOut">
              <a:rPr lang="es-ES" smtClean="0"/>
              <a:t>18/07/2013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958FB69-D33D-42B8-B986-96848B5EB95B}" type="datetimeFigureOut">
              <a:rPr lang="es-ES" smtClean="0"/>
              <a:t>18/07/2013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58FB69-D33D-42B8-B986-96848B5EB95B}" type="datetimeFigureOut">
              <a:rPr lang="es-ES" smtClean="0"/>
              <a:t>18/07/2013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58FB69-D33D-42B8-B986-96848B5EB95B}" type="datetimeFigureOut">
              <a:rPr lang="es-ES" smtClean="0"/>
              <a:t>18/07/2013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958FB69-D33D-42B8-B986-96848B5EB95B}" type="datetimeFigureOut">
              <a:rPr lang="es-ES" smtClean="0"/>
              <a:t>18/07/2013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A657627-FF9A-4581-A15C-254DA0E3800D}" type="slidenum">
              <a:rPr lang="es-ES" smtClean="0"/>
              <a:t>‹Nº›</a:t>
            </a:fld>
            <a:endParaRPr lang="es-E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958FB69-D33D-42B8-B986-96848B5EB95B}" type="datetimeFigureOut">
              <a:rPr lang="es-ES" smtClean="0"/>
              <a:t>18/07/2013</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A657627-FF9A-4581-A15C-254DA0E3800D}"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llposters.com/-sp/Dance-at-the-Moulin-Rouge_i1513755_.htm?aid=806354645"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llposters.com/-sp/Troupe-de-Mlle-Eglantine_i290882_.htm?aid=806354645" TargetMode="Externa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http://www.allposters.com/-sp/Femme-Mettant-Son-Corset_i325385_.htm?aid=806354645"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allposters.com/-sp/Pont-De-Charing-Cross_i325083_.htm?aid=806354645" TargetMode="Externa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llposters.com/-sp/Goldfish_i378648_.htm?aid=806354645"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allposters.com/-sp/Red-Bedroom_i941619_.htm?aid=806354645" TargetMode="Externa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hyperlink" Target="http://www.allposters.com/-sp/Dance_i324479_.htm?aid=80635464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allposters.com/-sp/Madonna_i153379_.htm?aid=806354645"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allposters.com/-sp/Scream_i803917_.htm?aid=806354645"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allposters.com/-sp/Vampire_i290446_.htm?aid=806354645"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llposters.com/-sp/Apples-and-Pears_i260064_.htm?aid=806354645"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llposters.com/-sp/Girls-on-the-Pier_i114589_.htm?aid=806354645"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llposters.com/-sp/Sertig-Valley_i124941_.htm?aid=806354645"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allposters.com/-sp/Street-Scene-In-Berlin_i1370596_.htm?aid=806354645"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hyperlink" Target="http://www.allposters.com/-sp/Davos_i386499_.htm?aid=80635464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allposters.com/-sp/Afrikanisches-1954_i325339_.htm?aid=80635464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allposters.com/-sp/Der-Blaue-Reiter_i856080_.htm?aid=806354645"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allposters.com/-sp/Blue-Horse-I_i325250_.htm?aid=806354645"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llposters.com/-sp/Tahitian-Landscape_i144157_.htm?aid=806354645"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allposters.com/-sp/Deux-Thaitiennes_i311168_.htm?aid=806354645" TargetMode="Externa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hyperlink" Target="http://www.allposters.com/-sp/Fatata-Te-Miti_i310435_.htm?aid=80635464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allposters.com/-sp/Sunflowers_i373567_.htm?aid=806354645"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llposters.com/-sp/Starry-Night_i375608_.htm?aid=806354645"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llposters.com/-sp/Bathers-At-Asnieres_i272066_.htm?aid=806354645"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llposters.com/-sp/Port-En-Bassin-Outer-Harbor-High-Tide_i124220_.htm?aid=806354645" TargetMode="Externa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www.allposters.com/-sp/Sunday-Afternoon-on-the-Island-of-La-Grande-Jatte_i1099844_.htm?aid=8063546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dirty="0" smtClean="0"/>
          </a:p>
          <a:p>
            <a:endParaRPr lang="es-ES" dirty="0"/>
          </a:p>
          <a:p>
            <a:r>
              <a:rPr lang="es-ES" dirty="0" smtClean="0"/>
              <a:t>Por</a:t>
            </a:r>
            <a:r>
              <a:rPr lang="es-ES" dirty="0" smtClean="0"/>
              <a:t>: Dora Marina Sánchez Segovia</a:t>
            </a:r>
          </a:p>
          <a:p>
            <a:r>
              <a:rPr lang="es-ES" dirty="0" smtClean="0"/>
              <a:t>Licda. en Arte por la UPNFM</a:t>
            </a:r>
            <a:endParaRPr lang="es-ES" dirty="0"/>
          </a:p>
        </p:txBody>
      </p:sp>
      <p:sp>
        <p:nvSpPr>
          <p:cNvPr id="2" name="1 Título"/>
          <p:cNvSpPr>
            <a:spLocks noGrp="1"/>
          </p:cNvSpPr>
          <p:nvPr>
            <p:ph type="ctrTitle"/>
          </p:nvPr>
        </p:nvSpPr>
        <p:spPr>
          <a:xfrm>
            <a:off x="685800" y="1052736"/>
            <a:ext cx="7772400" cy="3384376"/>
          </a:xfrm>
        </p:spPr>
        <p:txBody>
          <a:bodyPr/>
          <a:lstStyle/>
          <a:p>
            <a:r>
              <a:rPr lang="es-ES" sz="5400" dirty="0" smtClean="0">
                <a:latin typeface="Calibri" pitchFamily="34" charset="0"/>
                <a:cs typeface="Calibri" pitchFamily="34" charset="0"/>
              </a:rPr>
              <a:t>Algunas corrientes </a:t>
            </a:r>
            <a:r>
              <a:rPr lang="es-ES" sz="5400" dirty="0" smtClean="0">
                <a:latin typeface="Calibri" pitchFamily="34" charset="0"/>
                <a:cs typeface="Calibri" pitchFamily="34" charset="0"/>
              </a:rPr>
              <a:t>artísticas</a:t>
            </a:r>
            <a:br>
              <a:rPr lang="es-ES" sz="5400" dirty="0" smtClean="0">
                <a:latin typeface="Calibri" pitchFamily="34" charset="0"/>
                <a:cs typeface="Calibri" pitchFamily="34" charset="0"/>
              </a:rPr>
            </a:br>
            <a:r>
              <a:rPr lang="es-ES" sz="5400" dirty="0" smtClean="0">
                <a:latin typeface="Calibri" pitchFamily="34" charset="0"/>
                <a:cs typeface="Calibri" pitchFamily="34" charset="0"/>
              </a:rPr>
              <a:t> </a:t>
            </a:r>
            <a:r>
              <a:rPr lang="es-ES" sz="2800" dirty="0" smtClean="0">
                <a:latin typeface="Calibri" pitchFamily="34" charset="0"/>
                <a:cs typeface="Calibri" pitchFamily="34" charset="0"/>
              </a:rPr>
              <a:t>(finales de siglo XIX </a:t>
            </a:r>
            <a:br>
              <a:rPr lang="es-ES" sz="2800" dirty="0" smtClean="0">
                <a:latin typeface="Calibri" pitchFamily="34" charset="0"/>
                <a:cs typeface="Calibri" pitchFamily="34" charset="0"/>
              </a:rPr>
            </a:br>
            <a:r>
              <a:rPr lang="es-ES" sz="2800" dirty="0" smtClean="0">
                <a:latin typeface="Calibri" pitchFamily="34" charset="0"/>
                <a:cs typeface="Calibri" pitchFamily="34" charset="0"/>
              </a:rPr>
              <a:t>y principios/mediados del XX)</a:t>
            </a:r>
            <a:endParaRPr lang="es-ES" sz="2800" dirty="0">
              <a:latin typeface="Calibri" pitchFamily="34" charset="0"/>
              <a:cs typeface="Calibri" pitchFamily="34" charset="0"/>
            </a:endParaRPr>
          </a:p>
        </p:txBody>
      </p:sp>
    </p:spTree>
    <p:extLst>
      <p:ext uri="{BB962C8B-B14F-4D97-AF65-F5344CB8AC3E}">
        <p14:creationId xmlns:p14="http://schemas.microsoft.com/office/powerpoint/2010/main" val="37797823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476672"/>
            <a:ext cx="7924800" cy="5904656"/>
          </a:xfrm>
        </p:spPr>
        <p:txBody>
          <a:bodyPr>
            <a:normAutofit/>
          </a:bodyPr>
          <a:lstStyle/>
          <a:p>
            <a:r>
              <a:rPr lang="es-ES" sz="1800" dirty="0">
                <a:latin typeface="Calibri" pitchFamily="34" charset="0"/>
                <a:cs typeface="Calibri" pitchFamily="34" charset="0"/>
              </a:rPr>
              <a:t>Aplicación del </a:t>
            </a:r>
            <a:r>
              <a:rPr lang="es-ES" sz="1800" dirty="0" smtClean="0">
                <a:latin typeface="Calibri" pitchFamily="34" charset="0"/>
                <a:cs typeface="Calibri" pitchFamily="34" charset="0"/>
              </a:rPr>
              <a:t>color en Seurat</a:t>
            </a:r>
            <a:endParaRPr lang="es-ES" sz="1800" dirty="0">
              <a:latin typeface="Calibri" pitchFamily="34" charset="0"/>
              <a:cs typeface="Calibri" pitchFamily="34" charset="0"/>
            </a:endParaRPr>
          </a:p>
          <a:p>
            <a:pPr marL="0" indent="0" algn="just">
              <a:buNone/>
            </a:pPr>
            <a:r>
              <a:rPr lang="es-ES" sz="1800" dirty="0">
                <a:latin typeface="Calibri" pitchFamily="34" charset="0"/>
                <a:cs typeface="Calibri" pitchFamily="34" charset="0"/>
              </a:rPr>
              <a:t>La aplicación del color que hacía Seurat era </a:t>
            </a:r>
            <a:r>
              <a:rPr lang="es-ES" sz="1800" dirty="0" smtClean="0">
                <a:latin typeface="Calibri" pitchFamily="34" charset="0"/>
                <a:cs typeface="Calibri" pitchFamily="34" charset="0"/>
              </a:rPr>
              <a:t>meticulosa, </a:t>
            </a:r>
            <a:r>
              <a:rPr lang="es-ES" sz="1800" dirty="0">
                <a:latin typeface="Calibri" pitchFamily="34" charset="0"/>
                <a:cs typeface="Calibri" pitchFamily="34" charset="0"/>
              </a:rPr>
              <a:t>lenta </a:t>
            </a:r>
            <a:r>
              <a:rPr lang="es-ES" sz="1800" dirty="0" smtClean="0">
                <a:latin typeface="Calibri" pitchFamily="34" charset="0"/>
                <a:cs typeface="Calibri" pitchFamily="34" charset="0"/>
              </a:rPr>
              <a:t>y basada en un </a:t>
            </a:r>
            <a:r>
              <a:rPr lang="es-ES" sz="1800" dirty="0">
                <a:latin typeface="Calibri" pitchFamily="34" charset="0"/>
                <a:cs typeface="Calibri" pitchFamily="34" charset="0"/>
              </a:rPr>
              <a:t>cuidadoso estudio de la </a:t>
            </a:r>
            <a:r>
              <a:rPr lang="es-ES" sz="1800" dirty="0" smtClean="0">
                <a:latin typeface="Calibri" pitchFamily="34" charset="0"/>
                <a:cs typeface="Calibri" pitchFamily="34" charset="0"/>
              </a:rPr>
              <a:t>visión. </a:t>
            </a:r>
            <a:r>
              <a:rPr lang="es-ES" sz="1800" dirty="0">
                <a:latin typeface="Calibri" pitchFamily="34" charset="0"/>
                <a:cs typeface="Calibri" pitchFamily="34" charset="0"/>
              </a:rPr>
              <a:t>S</a:t>
            </a:r>
            <a:r>
              <a:rPr lang="es-ES" sz="1800" dirty="0" smtClean="0">
                <a:latin typeface="Calibri" pitchFamily="34" charset="0"/>
                <a:cs typeface="Calibri" pitchFamily="34" charset="0"/>
              </a:rPr>
              <a:t>e </a:t>
            </a:r>
            <a:r>
              <a:rPr lang="es-ES" sz="1800" dirty="0">
                <a:latin typeface="Calibri" pitchFamily="34" charset="0"/>
                <a:cs typeface="Calibri" pitchFamily="34" charset="0"/>
              </a:rPr>
              <a:t>inspiraba en el proceso fisicoquímico mediante el cual la luz </a:t>
            </a:r>
            <a:r>
              <a:rPr lang="es-ES" sz="1800" dirty="0" smtClean="0">
                <a:latin typeface="Calibri" pitchFamily="34" charset="0"/>
                <a:cs typeface="Calibri" pitchFamily="34" charset="0"/>
              </a:rPr>
              <a:t>excita </a:t>
            </a:r>
            <a:r>
              <a:rPr lang="es-ES" sz="1800" dirty="0">
                <a:latin typeface="Calibri" pitchFamily="34" charset="0"/>
                <a:cs typeface="Calibri" pitchFamily="34" charset="0"/>
              </a:rPr>
              <a:t>la emulsión de plata en la placa fotográfica. </a:t>
            </a:r>
            <a:endParaRPr lang="es-ES" sz="1800" dirty="0" smtClean="0">
              <a:latin typeface="Calibri" pitchFamily="34" charset="0"/>
              <a:cs typeface="Calibri" pitchFamily="34" charset="0"/>
            </a:endParaRPr>
          </a:p>
          <a:p>
            <a:pPr marL="0" indent="0" algn="just">
              <a:buNone/>
            </a:pPr>
            <a:r>
              <a:rPr lang="es-ES" sz="1800" dirty="0" smtClean="0">
                <a:latin typeface="Calibri" pitchFamily="34" charset="0"/>
                <a:cs typeface="Calibri" pitchFamily="34" charset="0"/>
              </a:rPr>
              <a:t>El </a:t>
            </a:r>
            <a:r>
              <a:rPr lang="es-ES" sz="1800" dirty="0">
                <a:latin typeface="Calibri" pitchFamily="34" charset="0"/>
                <a:cs typeface="Calibri" pitchFamily="34" charset="0"/>
              </a:rPr>
              <a:t>propio Seurat fue uno de los pioneros de la fotografía </a:t>
            </a:r>
            <a:r>
              <a:rPr lang="es-ES" sz="1800" dirty="0" smtClean="0">
                <a:latin typeface="Calibri" pitchFamily="34" charset="0"/>
                <a:cs typeface="Calibri" pitchFamily="34" charset="0"/>
              </a:rPr>
              <a:t>que entendía </a:t>
            </a:r>
            <a:r>
              <a:rPr lang="es-ES" sz="1800" dirty="0">
                <a:latin typeface="Calibri" pitchFamily="34" charset="0"/>
                <a:cs typeface="Calibri" pitchFamily="34" charset="0"/>
              </a:rPr>
              <a:t>como obra de arte.</a:t>
            </a:r>
          </a:p>
          <a:p>
            <a:r>
              <a:rPr lang="es-ES" sz="1800" dirty="0">
                <a:latin typeface="Calibri" pitchFamily="34" charset="0"/>
                <a:cs typeface="Calibri" pitchFamily="34" charset="0"/>
              </a:rPr>
              <a:t>La reproducción del </a:t>
            </a:r>
            <a:r>
              <a:rPr lang="es-ES" sz="1800" dirty="0" smtClean="0">
                <a:latin typeface="Calibri" pitchFamily="34" charset="0"/>
                <a:cs typeface="Calibri" pitchFamily="34" charset="0"/>
              </a:rPr>
              <a:t>agua en Seurat</a:t>
            </a:r>
            <a:endParaRPr lang="es-ES" sz="1800" dirty="0">
              <a:latin typeface="Calibri" pitchFamily="34" charset="0"/>
              <a:cs typeface="Calibri" pitchFamily="34" charset="0"/>
            </a:endParaRPr>
          </a:p>
          <a:p>
            <a:pPr marL="0" indent="0" algn="just">
              <a:buNone/>
            </a:pPr>
            <a:r>
              <a:rPr lang="es-ES" sz="1800" dirty="0">
                <a:latin typeface="Calibri" pitchFamily="34" charset="0"/>
                <a:cs typeface="Calibri" pitchFamily="34" charset="0"/>
              </a:rPr>
              <a:t>En la reproducción del agua, el artista se apartó claramente de los impresionismo. Mientras que Monet, </a:t>
            </a:r>
            <a:r>
              <a:rPr lang="es-ES" sz="1800" dirty="0" err="1">
                <a:latin typeface="Calibri" pitchFamily="34" charset="0"/>
                <a:cs typeface="Calibri" pitchFamily="34" charset="0"/>
              </a:rPr>
              <a:t>Sisley</a:t>
            </a:r>
            <a:r>
              <a:rPr lang="es-ES" sz="1800" dirty="0">
                <a:latin typeface="Calibri" pitchFamily="34" charset="0"/>
                <a:cs typeface="Calibri" pitchFamily="34" charset="0"/>
              </a:rPr>
              <a:t> y Renoir trabajaron en diversas ocasiones ríos, mares y estanques captando especialmente el fluir del agua, Seurat sólo se limitó a una extensión casi </a:t>
            </a:r>
            <a:r>
              <a:rPr lang="es-ES" sz="1800" dirty="0" smtClean="0">
                <a:latin typeface="Calibri" pitchFamily="34" charset="0"/>
                <a:cs typeface="Calibri" pitchFamily="34" charset="0"/>
              </a:rPr>
              <a:t>inmóvil </a:t>
            </a:r>
            <a:r>
              <a:rPr lang="es-ES" sz="1800" dirty="0">
                <a:latin typeface="Calibri" pitchFamily="34" charset="0"/>
                <a:cs typeface="Calibri" pitchFamily="34" charset="0"/>
              </a:rPr>
              <a:t>caracterizada por los reflejos de las embarcaciones anticipando de este modo el arte abstracto.</a:t>
            </a:r>
          </a:p>
          <a:p>
            <a:r>
              <a:rPr lang="es-ES" sz="1800" dirty="0">
                <a:latin typeface="Calibri" pitchFamily="34" charset="0"/>
                <a:cs typeface="Calibri" pitchFamily="34" charset="0"/>
              </a:rPr>
              <a:t>La </a:t>
            </a:r>
            <a:r>
              <a:rPr lang="es-ES" sz="1800" dirty="0" smtClean="0">
                <a:latin typeface="Calibri" pitchFamily="34" charset="0"/>
                <a:cs typeface="Calibri" pitchFamily="34" charset="0"/>
              </a:rPr>
              <a:t>profundidad en Seurat</a:t>
            </a:r>
            <a:endParaRPr lang="es-ES" sz="1800" dirty="0">
              <a:latin typeface="Calibri" pitchFamily="34" charset="0"/>
              <a:cs typeface="Calibri" pitchFamily="34" charset="0"/>
            </a:endParaRPr>
          </a:p>
          <a:p>
            <a:pPr marL="0" indent="0" algn="just">
              <a:buNone/>
            </a:pPr>
            <a:r>
              <a:rPr lang="es-ES" sz="1800" dirty="0">
                <a:latin typeface="Calibri" pitchFamily="34" charset="0"/>
                <a:cs typeface="Calibri" pitchFamily="34" charset="0"/>
              </a:rPr>
              <a:t>Se obtiene a través de una sucesión regular de sombras profundas y clarísimas luces. Hacia al fondo, el efecto adopta la regularidad de un tablero de ajedrez en el que las figuras se disponen como las piezas de un juego.</a:t>
            </a:r>
          </a:p>
          <a:p>
            <a:endParaRPr lang="es-ES" dirty="0"/>
          </a:p>
        </p:txBody>
      </p:sp>
    </p:spTree>
    <p:extLst>
      <p:ext uri="{BB962C8B-B14F-4D97-AF65-F5344CB8AC3E}">
        <p14:creationId xmlns:p14="http://schemas.microsoft.com/office/powerpoint/2010/main" val="33944978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2971800" cy="613048"/>
          </a:xfrm>
        </p:spPr>
        <p:txBody>
          <a:bodyPr/>
          <a:lstStyle/>
          <a:p>
            <a:pPr algn="ctr"/>
            <a:r>
              <a:rPr lang="es-ES" dirty="0">
                <a:latin typeface="Calibri" pitchFamily="34" charset="0"/>
                <a:cs typeface="Calibri" pitchFamily="34" charset="0"/>
              </a:rPr>
              <a:t>Henri de Toulouse-Lautrec (1864-1901)</a:t>
            </a:r>
          </a:p>
        </p:txBody>
      </p:sp>
      <p:sp>
        <p:nvSpPr>
          <p:cNvPr id="4" name="3 Marcador de texto"/>
          <p:cNvSpPr>
            <a:spLocks noGrp="1"/>
          </p:cNvSpPr>
          <p:nvPr>
            <p:ph type="body" sz="half" idx="2"/>
          </p:nvPr>
        </p:nvSpPr>
        <p:spPr>
          <a:xfrm>
            <a:off x="611560" y="980728"/>
            <a:ext cx="3312368" cy="5112568"/>
          </a:xfrm>
        </p:spPr>
        <p:txBody>
          <a:bodyPr>
            <a:noAutofit/>
          </a:bodyPr>
          <a:lstStyle/>
          <a:p>
            <a:pPr algn="just"/>
            <a:r>
              <a:rPr lang="es-ES" sz="1800" dirty="0" smtClean="0">
                <a:latin typeface="Calibri" pitchFamily="34" charset="0"/>
                <a:cs typeface="Calibri" pitchFamily="34" charset="0"/>
              </a:rPr>
              <a:t>El Conde de Toulouse-Lautrec </a:t>
            </a:r>
            <a:r>
              <a:rPr lang="es-ES" sz="1800" dirty="0">
                <a:latin typeface="Calibri" pitchFamily="34" charset="0"/>
                <a:cs typeface="Calibri" pitchFamily="34" charset="0"/>
              </a:rPr>
              <a:t>había sufrido una serie de enfermedades en la infancia que </a:t>
            </a:r>
            <a:r>
              <a:rPr lang="es-ES" sz="1800" dirty="0" smtClean="0">
                <a:latin typeface="Calibri" pitchFamily="34" charset="0"/>
                <a:cs typeface="Calibri" pitchFamily="34" charset="0"/>
              </a:rPr>
              <a:t>le </a:t>
            </a:r>
            <a:r>
              <a:rPr lang="es-ES" sz="1800" dirty="0">
                <a:latin typeface="Calibri" pitchFamily="34" charset="0"/>
                <a:cs typeface="Calibri" pitchFamily="34" charset="0"/>
              </a:rPr>
              <a:t>otorgaron alguna desventaja física que </a:t>
            </a:r>
            <a:r>
              <a:rPr lang="es-ES" sz="1800" dirty="0" smtClean="0">
                <a:latin typeface="Calibri" pitchFamily="34" charset="0"/>
                <a:cs typeface="Calibri" pitchFamily="34" charset="0"/>
              </a:rPr>
              <a:t>acabó </a:t>
            </a:r>
            <a:r>
              <a:rPr lang="es-ES" sz="1800" dirty="0">
                <a:latin typeface="Calibri" pitchFamily="34" charset="0"/>
                <a:cs typeface="Calibri" pitchFamily="34" charset="0"/>
              </a:rPr>
              <a:t>condicionando su destino. Cuando abandonó su provincia, se trasladó a París en donde estudio pintura y se interesó por los trabajos de </a:t>
            </a:r>
            <a:r>
              <a:rPr lang="es-ES" sz="1800" dirty="0" smtClean="0">
                <a:latin typeface="Calibri" pitchFamily="34" charset="0"/>
                <a:cs typeface="Calibri" pitchFamily="34" charset="0"/>
              </a:rPr>
              <a:t>los impresionistas</a:t>
            </a:r>
            <a:r>
              <a:rPr lang="es-ES" sz="1800" dirty="0">
                <a:latin typeface="Calibri" pitchFamily="34" charset="0"/>
                <a:cs typeface="Calibri" pitchFamily="34" charset="0"/>
              </a:rPr>
              <a:t>. Así fue como se identificó con </a:t>
            </a:r>
            <a:r>
              <a:rPr lang="es-ES" sz="1800" dirty="0" smtClean="0">
                <a:latin typeface="Calibri" pitchFamily="34" charset="0"/>
                <a:cs typeface="Calibri" pitchFamily="34" charset="0"/>
              </a:rPr>
              <a:t>el retratar de </a:t>
            </a:r>
            <a:r>
              <a:rPr lang="es-ES" sz="1800" dirty="0">
                <a:latin typeface="Calibri" pitchFamily="34" charset="0"/>
                <a:cs typeface="Calibri" pitchFamily="34" charset="0"/>
              </a:rPr>
              <a:t>la realidad y la referencia estética de las estampas orientales.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Su </a:t>
            </a:r>
            <a:r>
              <a:rPr lang="es-ES" sz="1800" dirty="0">
                <a:latin typeface="Calibri" pitchFamily="34" charset="0"/>
                <a:cs typeface="Calibri" pitchFamily="34" charset="0"/>
              </a:rPr>
              <a:t>obra fue próxima a la de Degás, </a:t>
            </a:r>
            <a:r>
              <a:rPr lang="es-ES" sz="1800" dirty="0" smtClean="0">
                <a:latin typeface="Calibri" pitchFamily="34" charset="0"/>
                <a:cs typeface="Calibri" pitchFamily="34" charset="0"/>
              </a:rPr>
              <a:t>centrada </a:t>
            </a:r>
            <a:r>
              <a:rPr lang="es-ES" sz="1800" dirty="0">
                <a:latin typeface="Calibri" pitchFamily="34" charset="0"/>
                <a:cs typeface="Calibri" pitchFamily="34" charset="0"/>
              </a:rPr>
              <a:t>en bailarinas y </a:t>
            </a:r>
            <a:r>
              <a:rPr lang="es-ES" sz="1800" dirty="0" smtClean="0">
                <a:latin typeface="Calibri" pitchFamily="34" charset="0"/>
                <a:cs typeface="Calibri" pitchFamily="34" charset="0"/>
              </a:rPr>
              <a:t>lavanderas, con pequeñas </a:t>
            </a:r>
            <a:r>
              <a:rPr lang="es-ES" sz="1800" dirty="0">
                <a:latin typeface="Calibri" pitchFamily="34" charset="0"/>
                <a:cs typeface="Calibri" pitchFamily="34" charset="0"/>
              </a:rPr>
              <a:t>distorsiones caricaturescas.</a:t>
            </a:r>
          </a:p>
        </p:txBody>
      </p:sp>
      <p:pic>
        <p:nvPicPr>
          <p:cNvPr id="5" name="4 Imagen" descr="Dance at the Moulin Rouge - Henri de Toulouse-Lautrec">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3928" y="692696"/>
            <a:ext cx="4680520" cy="5544616"/>
          </a:xfrm>
          <a:prstGeom prst="rect">
            <a:avLst/>
          </a:prstGeom>
          <a:noFill/>
          <a:ln>
            <a:noFill/>
          </a:ln>
        </p:spPr>
      </p:pic>
    </p:spTree>
    <p:extLst>
      <p:ext uri="{BB962C8B-B14F-4D97-AF65-F5344CB8AC3E}">
        <p14:creationId xmlns:p14="http://schemas.microsoft.com/office/powerpoint/2010/main" val="32399598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Troupe de Mlle. Eglantine - Henri de Toulouse-Lautrec">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16016" y="980728"/>
            <a:ext cx="3954016" cy="3134866"/>
          </a:xfrm>
          <a:prstGeom prst="rect">
            <a:avLst/>
          </a:prstGeom>
          <a:noFill/>
          <a:ln>
            <a:noFill/>
          </a:ln>
        </p:spPr>
      </p:pic>
      <p:pic>
        <p:nvPicPr>
          <p:cNvPr id="3" name="2 Imagen" descr="Femme Mettant Son Corset - Henri de Toulouse-Lautrec">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971600" y="451484"/>
            <a:ext cx="3600400" cy="4705707"/>
          </a:xfrm>
          <a:prstGeom prst="rect">
            <a:avLst/>
          </a:prstGeom>
          <a:noFill/>
          <a:ln>
            <a:noFill/>
          </a:ln>
        </p:spPr>
      </p:pic>
      <p:sp>
        <p:nvSpPr>
          <p:cNvPr id="4" name="3 Rectángulo"/>
          <p:cNvSpPr/>
          <p:nvPr/>
        </p:nvSpPr>
        <p:spPr>
          <a:xfrm>
            <a:off x="5364088" y="4653136"/>
            <a:ext cx="29523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Carteles </a:t>
            </a:r>
            <a:r>
              <a:rPr lang="es-ES" dirty="0" smtClean="0"/>
              <a:t>promocionales para el </a:t>
            </a:r>
            <a:r>
              <a:rPr lang="es-ES" dirty="0" smtClean="0"/>
              <a:t>mundo nocturno de Paris</a:t>
            </a:r>
            <a:endParaRPr lang="es-ES" dirty="0"/>
          </a:p>
        </p:txBody>
      </p:sp>
    </p:spTree>
    <p:extLst>
      <p:ext uri="{BB962C8B-B14F-4D97-AF65-F5344CB8AC3E}">
        <p14:creationId xmlns:p14="http://schemas.microsoft.com/office/powerpoint/2010/main" val="108716449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20688"/>
            <a:ext cx="2971800" cy="397024"/>
          </a:xfrm>
        </p:spPr>
        <p:txBody>
          <a:bodyPr/>
          <a:lstStyle/>
          <a:p>
            <a:pPr algn="ctr"/>
            <a:r>
              <a:rPr lang="es-ES" sz="2800" dirty="0">
                <a:latin typeface="Calibri" pitchFamily="34" charset="0"/>
                <a:cs typeface="Calibri" pitchFamily="34" charset="0"/>
              </a:rPr>
              <a:t>E</a:t>
            </a:r>
            <a:r>
              <a:rPr lang="es-ES" sz="2800" dirty="0" smtClean="0">
                <a:latin typeface="Calibri" pitchFamily="34" charset="0"/>
                <a:cs typeface="Calibri" pitchFamily="34" charset="0"/>
              </a:rPr>
              <a:t>l fauvismo</a:t>
            </a:r>
            <a:endParaRPr lang="es-ES" sz="2800" dirty="0">
              <a:latin typeface="Calibri" pitchFamily="34" charset="0"/>
              <a:cs typeface="Calibri" pitchFamily="34" charset="0"/>
            </a:endParaRPr>
          </a:p>
        </p:txBody>
      </p:sp>
      <p:sp>
        <p:nvSpPr>
          <p:cNvPr id="4" name="3 Marcador de texto"/>
          <p:cNvSpPr>
            <a:spLocks noGrp="1"/>
          </p:cNvSpPr>
          <p:nvPr>
            <p:ph type="body" sz="half" idx="2"/>
          </p:nvPr>
        </p:nvSpPr>
        <p:spPr>
          <a:xfrm>
            <a:off x="609600" y="1052736"/>
            <a:ext cx="2971800" cy="3900263"/>
          </a:xfrm>
        </p:spPr>
        <p:txBody>
          <a:bodyPr/>
          <a:lstStyle/>
          <a:p>
            <a:pPr algn="just"/>
            <a:r>
              <a:rPr lang="es-ES" sz="2000" dirty="0">
                <a:latin typeface="Calibri" pitchFamily="34" charset="0"/>
                <a:cs typeface="Calibri" pitchFamily="34" charset="0"/>
              </a:rPr>
              <a:t>Encabezados por Henri </a:t>
            </a:r>
            <a:r>
              <a:rPr lang="es-ES" sz="2000" dirty="0" err="1">
                <a:latin typeface="Calibri" pitchFamily="34" charset="0"/>
                <a:cs typeface="Calibri" pitchFamily="34" charset="0"/>
              </a:rPr>
              <a:t>Matisse</a:t>
            </a:r>
            <a:r>
              <a:rPr lang="es-ES" sz="2000" dirty="0">
                <a:latin typeface="Calibri" pitchFamily="34" charset="0"/>
                <a:cs typeface="Calibri" pitchFamily="34" charset="0"/>
              </a:rPr>
              <a:t>, y André </a:t>
            </a:r>
            <a:r>
              <a:rPr lang="es-ES" sz="2000" dirty="0" err="1">
                <a:latin typeface="Calibri" pitchFamily="34" charset="0"/>
                <a:cs typeface="Calibri" pitchFamily="34" charset="0"/>
              </a:rPr>
              <a:t>Derain</a:t>
            </a:r>
            <a:r>
              <a:rPr lang="es-ES" sz="2000" dirty="0">
                <a:latin typeface="Calibri" pitchFamily="34" charset="0"/>
                <a:cs typeface="Calibri" pitchFamily="34" charset="0"/>
              </a:rPr>
              <a:t>, el movimiento </a:t>
            </a:r>
            <a:r>
              <a:rPr lang="es-ES" sz="2000" i="1" dirty="0">
                <a:latin typeface="Calibri" pitchFamily="34" charset="0"/>
                <a:cs typeface="Calibri" pitchFamily="34" charset="0"/>
              </a:rPr>
              <a:t>Les </a:t>
            </a:r>
            <a:r>
              <a:rPr lang="es-ES" sz="2000" i="1" dirty="0" err="1">
                <a:latin typeface="Calibri" pitchFamily="34" charset="0"/>
                <a:cs typeface="Calibri" pitchFamily="34" charset="0"/>
              </a:rPr>
              <a:t>fauves</a:t>
            </a:r>
            <a:r>
              <a:rPr lang="es-ES" sz="2000" i="1" dirty="0">
                <a:latin typeface="Calibri" pitchFamily="34" charset="0"/>
                <a:cs typeface="Calibri" pitchFamily="34" charset="0"/>
              </a:rPr>
              <a:t> </a:t>
            </a:r>
            <a:r>
              <a:rPr lang="es-ES" sz="2000" dirty="0" smtClean="0">
                <a:latin typeface="Calibri" pitchFamily="34" charset="0"/>
                <a:cs typeface="Calibri" pitchFamily="34" charset="0"/>
              </a:rPr>
              <a:t>-que </a:t>
            </a:r>
            <a:r>
              <a:rPr lang="es-ES" sz="2000" dirty="0">
                <a:latin typeface="Calibri" pitchFamily="34" charset="0"/>
                <a:cs typeface="Calibri" pitchFamily="34" charset="0"/>
              </a:rPr>
              <a:t>literalmente significa 'las </a:t>
            </a:r>
            <a:r>
              <a:rPr lang="es-ES" sz="2000" dirty="0" smtClean="0">
                <a:latin typeface="Calibri" pitchFamily="34" charset="0"/>
                <a:cs typeface="Calibri" pitchFamily="34" charset="0"/>
              </a:rPr>
              <a:t>fieras‘- </a:t>
            </a:r>
            <a:r>
              <a:rPr lang="es-ES" sz="2000" dirty="0">
                <a:latin typeface="Calibri" pitchFamily="34" charset="0"/>
                <a:cs typeface="Calibri" pitchFamily="34" charset="0"/>
              </a:rPr>
              <a:t>consolidó el camino hacia la abstracción que </a:t>
            </a:r>
            <a:r>
              <a:rPr lang="es-ES" sz="2000" dirty="0" smtClean="0">
                <a:latin typeface="Calibri" pitchFamily="34" charset="0"/>
                <a:cs typeface="Calibri" pitchFamily="34" charset="0"/>
              </a:rPr>
              <a:t>se inicio </a:t>
            </a:r>
            <a:r>
              <a:rPr lang="es-ES" sz="2000" dirty="0">
                <a:latin typeface="Calibri" pitchFamily="34" charset="0"/>
                <a:cs typeface="Calibri" pitchFamily="34" charset="0"/>
              </a:rPr>
              <a:t>a fines del siglo XIX con </a:t>
            </a:r>
            <a:r>
              <a:rPr lang="es-ES" sz="2000" dirty="0" smtClean="0">
                <a:latin typeface="Calibri" pitchFamily="34" charset="0"/>
                <a:cs typeface="Calibri" pitchFamily="34" charset="0"/>
              </a:rPr>
              <a:t>la aparición de los </a:t>
            </a:r>
            <a:r>
              <a:rPr lang="es-ES" sz="2000" dirty="0">
                <a:latin typeface="Calibri" pitchFamily="34" charset="0"/>
                <a:cs typeface="Calibri" pitchFamily="34" charset="0"/>
              </a:rPr>
              <a:t>artistas post-impresionistas</a:t>
            </a:r>
            <a:r>
              <a:rPr lang="es-ES" dirty="0"/>
              <a:t>.</a:t>
            </a:r>
          </a:p>
        </p:txBody>
      </p:sp>
      <p:pic>
        <p:nvPicPr>
          <p:cNvPr id="5" name="4 Imagen" descr="Fauvismo. &quot;La Alegría de vivir&quot; Matisse"/>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124744"/>
            <a:ext cx="5112568" cy="4392488"/>
          </a:xfrm>
          <a:prstGeom prst="rect">
            <a:avLst/>
          </a:prstGeom>
          <a:noFill/>
          <a:ln>
            <a:noFill/>
          </a:ln>
        </p:spPr>
      </p:pic>
    </p:spTree>
    <p:extLst>
      <p:ext uri="{BB962C8B-B14F-4D97-AF65-F5344CB8AC3E}">
        <p14:creationId xmlns:p14="http://schemas.microsoft.com/office/powerpoint/2010/main" val="44546586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ont De Charing Cross - Andre Derain">
            <a:hlinkClick r:id="rId2" tgtFrame="&quot;_blank&quot;"/>
          </p:cNvPr>
          <p:cNvPicPr/>
          <p:nvPr/>
        </p:nvPicPr>
        <p:blipFill rotWithShape="1">
          <a:blip r:embed="rId3">
            <a:extLst>
              <a:ext uri="{28A0092B-C50C-407E-A947-70E740481C1C}">
                <a14:useLocalDpi xmlns:a14="http://schemas.microsoft.com/office/drawing/2010/main" val="0"/>
              </a:ext>
            </a:extLst>
          </a:blip>
          <a:srcRect l="15000" t="8278" r="14500" b="18542"/>
          <a:stretch/>
        </p:blipFill>
        <p:spPr bwMode="auto">
          <a:xfrm>
            <a:off x="2129811" y="404664"/>
            <a:ext cx="4414242" cy="3744416"/>
          </a:xfrm>
          <a:prstGeom prst="rect">
            <a:avLst/>
          </a:prstGeom>
          <a:noFill/>
          <a:ln>
            <a:noFill/>
          </a:ln>
          <a:extLst>
            <a:ext uri="{53640926-AAD7-44D8-BBD7-CCE9431645EC}">
              <a14:shadowObscured xmlns:a14="http://schemas.microsoft.com/office/drawing/2010/main"/>
            </a:ext>
          </a:extLst>
        </p:spPr>
      </p:pic>
      <p:sp>
        <p:nvSpPr>
          <p:cNvPr id="3" name="2 Rectángulo"/>
          <p:cNvSpPr/>
          <p:nvPr/>
        </p:nvSpPr>
        <p:spPr>
          <a:xfrm>
            <a:off x="6544053" y="620688"/>
            <a:ext cx="2292615" cy="646331"/>
          </a:xfrm>
          <a:prstGeom prst="rect">
            <a:avLst/>
          </a:prstGeom>
        </p:spPr>
        <p:txBody>
          <a:bodyPr wrap="none">
            <a:spAutoFit/>
          </a:bodyPr>
          <a:lstStyle/>
          <a:p>
            <a:r>
              <a:rPr lang="fr-FR" dirty="0"/>
              <a:t>Pont De </a:t>
            </a:r>
            <a:r>
              <a:rPr lang="fr-FR" dirty="0" err="1"/>
              <a:t>Charing</a:t>
            </a:r>
            <a:r>
              <a:rPr lang="fr-FR" dirty="0"/>
              <a:t> Cross , </a:t>
            </a:r>
            <a:endParaRPr lang="fr-FR" dirty="0" smtClean="0"/>
          </a:p>
          <a:p>
            <a:r>
              <a:rPr lang="fr-FR" dirty="0" err="1" smtClean="0"/>
              <a:t>Andre</a:t>
            </a:r>
            <a:r>
              <a:rPr lang="fr-FR" dirty="0" smtClean="0"/>
              <a:t> </a:t>
            </a:r>
            <a:r>
              <a:rPr lang="fr-FR" dirty="0"/>
              <a:t>Derain</a:t>
            </a:r>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437112"/>
            <a:ext cx="6480720" cy="213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092280" y="5013176"/>
            <a:ext cx="1744388" cy="646331"/>
          </a:xfrm>
          <a:prstGeom prst="rect">
            <a:avLst/>
          </a:prstGeom>
        </p:spPr>
        <p:txBody>
          <a:bodyPr wrap="none">
            <a:spAutoFit/>
          </a:bodyPr>
          <a:lstStyle/>
          <a:p>
            <a:r>
              <a:rPr lang="fr-FR" dirty="0"/>
              <a:t>Mille et une Nuits </a:t>
            </a:r>
            <a:r>
              <a:rPr lang="fr-FR" dirty="0" smtClean="0"/>
              <a:t>,</a:t>
            </a:r>
          </a:p>
          <a:p>
            <a:r>
              <a:rPr lang="fr-FR" dirty="0" smtClean="0"/>
              <a:t> </a:t>
            </a:r>
            <a:r>
              <a:rPr lang="fr-FR" dirty="0"/>
              <a:t>Henri Matisse</a:t>
            </a:r>
            <a:endParaRPr lang="es-ES" dirty="0"/>
          </a:p>
        </p:txBody>
      </p:sp>
    </p:spTree>
    <p:extLst>
      <p:ext uri="{BB962C8B-B14F-4D97-AF65-F5344CB8AC3E}">
        <p14:creationId xmlns:p14="http://schemas.microsoft.com/office/powerpoint/2010/main" val="179846981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609600" y="692696"/>
            <a:ext cx="2971800" cy="5616624"/>
          </a:xfrm>
        </p:spPr>
        <p:txBody>
          <a:bodyPr>
            <a:normAutofit/>
          </a:bodyPr>
          <a:lstStyle/>
          <a:p>
            <a:pPr algn="just"/>
            <a:r>
              <a:rPr lang="es-ES" sz="1800" dirty="0">
                <a:latin typeface="Calibri" pitchFamily="34" charset="0"/>
                <a:cs typeface="Calibri" pitchFamily="34" charset="0"/>
              </a:rPr>
              <a:t>El fauvismo fue un movimiento pictórico basado en la exaltación del color </a:t>
            </a:r>
            <a:r>
              <a:rPr lang="es-ES" sz="1800" dirty="0" smtClean="0">
                <a:latin typeface="Calibri" pitchFamily="34" charset="0"/>
                <a:cs typeface="Calibri" pitchFamily="34" charset="0"/>
              </a:rPr>
              <a:t>puro. </a:t>
            </a:r>
          </a:p>
          <a:p>
            <a:pPr algn="just"/>
            <a:r>
              <a:rPr lang="es-ES" sz="1800" dirty="0" smtClean="0">
                <a:latin typeface="Calibri" pitchFamily="34" charset="0"/>
                <a:cs typeface="Calibri" pitchFamily="34" charset="0"/>
              </a:rPr>
              <a:t>S</a:t>
            </a:r>
            <a:r>
              <a:rPr lang="es-ES" sz="1800" dirty="0" smtClean="0">
                <a:latin typeface="Calibri" pitchFamily="34" charset="0"/>
                <a:cs typeface="Calibri" pitchFamily="34" charset="0"/>
              </a:rPr>
              <a:t>e </a:t>
            </a:r>
            <a:r>
              <a:rPr lang="es-ES" sz="1800" dirty="0">
                <a:latin typeface="Calibri" pitchFamily="34" charset="0"/>
                <a:cs typeface="Calibri" pitchFamily="34" charset="0"/>
              </a:rPr>
              <a:t>desarrolló en París a comienzos del siglo XX y constituyó una de las primeras revoluciones del arte en </a:t>
            </a:r>
            <a:r>
              <a:rPr lang="es-ES" sz="1800" dirty="0" smtClean="0">
                <a:latin typeface="Calibri" pitchFamily="34" charset="0"/>
                <a:cs typeface="Calibri" pitchFamily="34" charset="0"/>
              </a:rPr>
              <a:t>dicho siglo.</a:t>
            </a:r>
            <a:endParaRPr lang="es-ES" sz="1800" dirty="0">
              <a:latin typeface="Calibri" pitchFamily="34" charset="0"/>
              <a:cs typeface="Calibri" pitchFamily="34" charset="0"/>
            </a:endParaRPr>
          </a:p>
          <a:p>
            <a:pPr algn="just"/>
            <a:r>
              <a:rPr lang="es-ES" sz="1800" dirty="0">
                <a:latin typeface="Calibri" pitchFamily="34" charset="0"/>
                <a:cs typeface="Calibri" pitchFamily="34" charset="0"/>
              </a:rPr>
              <a:t>S</a:t>
            </a:r>
            <a:r>
              <a:rPr lang="es-ES" sz="1800" dirty="0" smtClean="0">
                <a:latin typeface="Calibri" pitchFamily="34" charset="0"/>
                <a:cs typeface="Calibri" pitchFamily="34" charset="0"/>
              </a:rPr>
              <a:t>e </a:t>
            </a:r>
            <a:r>
              <a:rPr lang="es-ES" sz="1800" dirty="0" smtClean="0">
                <a:latin typeface="Calibri" pitchFamily="34" charset="0"/>
                <a:cs typeface="Calibri" pitchFamily="34" charset="0"/>
              </a:rPr>
              <a:t>caracterizó </a:t>
            </a:r>
            <a:r>
              <a:rPr lang="es-ES" sz="1800" dirty="0">
                <a:latin typeface="Calibri" pitchFamily="34" charset="0"/>
                <a:cs typeface="Calibri" pitchFamily="34" charset="0"/>
              </a:rPr>
              <a:t>por la utilización </a:t>
            </a:r>
            <a:r>
              <a:rPr lang="es-ES" sz="1800" dirty="0" smtClean="0">
                <a:latin typeface="Calibri" pitchFamily="34" charset="0"/>
                <a:cs typeface="Calibri" pitchFamily="34" charset="0"/>
              </a:rPr>
              <a:t>del </a:t>
            </a:r>
            <a:r>
              <a:rPr lang="es-ES" sz="1800" dirty="0">
                <a:latin typeface="Calibri" pitchFamily="34" charset="0"/>
                <a:cs typeface="Calibri" pitchFamily="34" charset="0"/>
              </a:rPr>
              <a:t>color con fines expresivos y en su aplicación </a:t>
            </a:r>
            <a:r>
              <a:rPr lang="es-ES" sz="1800" dirty="0" smtClean="0">
                <a:latin typeface="Calibri" pitchFamily="34" charset="0"/>
                <a:cs typeface="Calibri" pitchFamily="34" charset="0"/>
              </a:rPr>
              <a:t>sobre </a:t>
            </a:r>
            <a:r>
              <a:rPr lang="es-ES" sz="1800" dirty="0">
                <a:latin typeface="Calibri" pitchFamily="34" charset="0"/>
                <a:cs typeface="Calibri" pitchFamily="34" charset="0"/>
              </a:rPr>
              <a:t>formas simplificadas, lo que se convertiría en un fin por derecho propio más que en un elemento puramente descriptivo.</a:t>
            </a:r>
          </a:p>
          <a:p>
            <a:endParaRPr lang="es-ES" sz="1600" dirty="0"/>
          </a:p>
        </p:txBody>
      </p:sp>
      <p:pic>
        <p:nvPicPr>
          <p:cNvPr id="5" name="4 Imagen" descr="Goldfish - Henri Matisse">
            <a:hlinkClick r:id="rId2" tgtFrame="&quot;_blank&quot;"/>
          </p:cNvPr>
          <p:cNvPicPr/>
          <p:nvPr/>
        </p:nvPicPr>
        <p:blipFill rotWithShape="1">
          <a:blip r:embed="rId3">
            <a:extLst>
              <a:ext uri="{28A0092B-C50C-407E-A947-70E740481C1C}">
                <a14:useLocalDpi xmlns:a14="http://schemas.microsoft.com/office/drawing/2010/main" val="0"/>
              </a:ext>
            </a:extLst>
          </a:blip>
          <a:srcRect l="14571" t="5111" r="14857" b="9778"/>
          <a:stretch/>
        </p:blipFill>
        <p:spPr bwMode="auto">
          <a:xfrm>
            <a:off x="3995936" y="260648"/>
            <a:ext cx="4608512" cy="5760640"/>
          </a:xfrm>
          <a:prstGeom prst="rect">
            <a:avLst/>
          </a:prstGeom>
          <a:noFill/>
          <a:ln>
            <a:noFill/>
          </a:ln>
          <a:extLst>
            <a:ext uri="{53640926-AAD7-44D8-BBD7-CCE9431645EC}">
              <a14:shadowObscured xmlns:a14="http://schemas.microsoft.com/office/drawing/2010/main"/>
            </a:ext>
          </a:extLst>
        </p:spPr>
      </p:pic>
      <p:sp>
        <p:nvSpPr>
          <p:cNvPr id="6" name="5 Rectángulo"/>
          <p:cNvSpPr/>
          <p:nvPr/>
        </p:nvSpPr>
        <p:spPr>
          <a:xfrm>
            <a:off x="5201974" y="6165304"/>
            <a:ext cx="2196435" cy="369332"/>
          </a:xfrm>
          <a:prstGeom prst="rect">
            <a:avLst/>
          </a:prstGeom>
        </p:spPr>
        <p:txBody>
          <a:bodyPr wrap="none">
            <a:spAutoFit/>
          </a:bodyPr>
          <a:lstStyle/>
          <a:p>
            <a:r>
              <a:rPr lang="es-ES" dirty="0" err="1"/>
              <a:t>Goldfish</a:t>
            </a:r>
            <a:r>
              <a:rPr lang="es-ES" dirty="0"/>
              <a:t> , Henri </a:t>
            </a:r>
            <a:r>
              <a:rPr lang="es-ES" dirty="0" err="1"/>
              <a:t>Matisse</a:t>
            </a:r>
            <a:endParaRPr lang="es-ES" dirty="0"/>
          </a:p>
        </p:txBody>
      </p:sp>
    </p:spTree>
    <p:extLst>
      <p:ext uri="{BB962C8B-B14F-4D97-AF65-F5344CB8AC3E}">
        <p14:creationId xmlns:p14="http://schemas.microsoft.com/office/powerpoint/2010/main" val="216492368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d Bedroom - Henri Matisse">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95936" y="620688"/>
            <a:ext cx="4680520" cy="4320480"/>
          </a:xfrm>
          <a:prstGeom prst="rect">
            <a:avLst/>
          </a:prstGeom>
          <a:noFill/>
          <a:ln>
            <a:noFill/>
          </a:ln>
        </p:spPr>
      </p:pic>
      <p:sp>
        <p:nvSpPr>
          <p:cNvPr id="6" name="5 Rectángulo"/>
          <p:cNvSpPr/>
          <p:nvPr/>
        </p:nvSpPr>
        <p:spPr>
          <a:xfrm>
            <a:off x="5364088" y="5301208"/>
            <a:ext cx="1513556" cy="646331"/>
          </a:xfrm>
          <a:prstGeom prst="rect">
            <a:avLst/>
          </a:prstGeom>
        </p:spPr>
        <p:txBody>
          <a:bodyPr wrap="none">
            <a:spAutoFit/>
          </a:bodyPr>
          <a:lstStyle/>
          <a:p>
            <a:pPr algn="ctr"/>
            <a:r>
              <a:rPr lang="es-ES" dirty="0"/>
              <a:t>Red </a:t>
            </a:r>
            <a:r>
              <a:rPr lang="es-ES" dirty="0" err="1"/>
              <a:t>Bedroom</a:t>
            </a:r>
            <a:r>
              <a:rPr lang="es-ES" dirty="0"/>
              <a:t> , </a:t>
            </a:r>
            <a:endParaRPr lang="es-ES" dirty="0" smtClean="0"/>
          </a:p>
          <a:p>
            <a:pPr algn="ctr"/>
            <a:r>
              <a:rPr lang="es-ES" dirty="0" smtClean="0"/>
              <a:t>Henri </a:t>
            </a:r>
            <a:r>
              <a:rPr lang="es-ES" dirty="0" err="1"/>
              <a:t>Matisse</a:t>
            </a:r>
            <a:endParaRPr lang="es-ES" dirty="0"/>
          </a:p>
        </p:txBody>
      </p:sp>
      <p:pic>
        <p:nvPicPr>
          <p:cNvPr id="7" name="6 Imagen" descr="Dance - Henri Matisse">
            <a:hlinkClick r:id="rId4" tgtFrame="&quot;_blank&quot;"/>
          </p:cNvPr>
          <p:cNvPicPr/>
          <p:nvPr/>
        </p:nvPicPr>
        <p:blipFill rotWithShape="1">
          <a:blip r:embed="rId5">
            <a:extLst>
              <a:ext uri="{28A0092B-C50C-407E-A947-70E740481C1C}">
                <a14:useLocalDpi xmlns:a14="http://schemas.microsoft.com/office/drawing/2010/main" val="0"/>
              </a:ext>
            </a:extLst>
          </a:blip>
          <a:srcRect l="7750" t="10320" r="7500" b="10320"/>
          <a:stretch/>
        </p:blipFill>
        <p:spPr bwMode="auto">
          <a:xfrm>
            <a:off x="317835" y="1556792"/>
            <a:ext cx="3528392" cy="2413138"/>
          </a:xfrm>
          <a:prstGeom prst="rect">
            <a:avLst/>
          </a:prstGeom>
          <a:noFill/>
          <a:ln>
            <a:noFill/>
          </a:ln>
          <a:extLst>
            <a:ext uri="{53640926-AAD7-44D8-BBD7-CCE9431645EC}">
              <a14:shadowObscured xmlns:a14="http://schemas.microsoft.com/office/drawing/2010/main"/>
            </a:ext>
          </a:extLst>
        </p:spPr>
      </p:pic>
      <p:sp>
        <p:nvSpPr>
          <p:cNvPr id="8" name="7 Rectángulo"/>
          <p:cNvSpPr/>
          <p:nvPr/>
        </p:nvSpPr>
        <p:spPr>
          <a:xfrm>
            <a:off x="1411014" y="3969930"/>
            <a:ext cx="1342034" cy="646331"/>
          </a:xfrm>
          <a:prstGeom prst="rect">
            <a:avLst/>
          </a:prstGeom>
        </p:spPr>
        <p:txBody>
          <a:bodyPr wrap="none">
            <a:spAutoFit/>
          </a:bodyPr>
          <a:lstStyle/>
          <a:p>
            <a:pPr algn="ctr"/>
            <a:r>
              <a:rPr lang="es-ES" dirty="0"/>
              <a:t>Dance , </a:t>
            </a:r>
            <a:endParaRPr lang="es-ES" dirty="0" smtClean="0"/>
          </a:p>
          <a:p>
            <a:pPr algn="ctr"/>
            <a:r>
              <a:rPr lang="es-ES" dirty="0" smtClean="0"/>
              <a:t>Henri </a:t>
            </a:r>
            <a:r>
              <a:rPr lang="es-ES" dirty="0" err="1"/>
              <a:t>Matisse</a:t>
            </a:r>
            <a:endParaRPr lang="es-ES" dirty="0"/>
          </a:p>
        </p:txBody>
      </p:sp>
    </p:spTree>
    <p:extLst>
      <p:ext uri="{BB962C8B-B14F-4D97-AF65-F5344CB8AC3E}">
        <p14:creationId xmlns:p14="http://schemas.microsoft.com/office/powerpoint/2010/main" val="1984971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2971800" cy="1097280"/>
          </a:xfrm>
        </p:spPr>
        <p:txBody>
          <a:bodyPr/>
          <a:lstStyle/>
          <a:p>
            <a:pPr algn="ctr"/>
            <a:r>
              <a:rPr lang="es-ES" dirty="0" smtClean="0">
                <a:latin typeface="Calibri" pitchFamily="34" charset="0"/>
                <a:cs typeface="Calibri" pitchFamily="34" charset="0"/>
              </a:rPr>
              <a:t>E</a:t>
            </a:r>
            <a:r>
              <a:rPr lang="es-ES" dirty="0" smtClean="0">
                <a:latin typeface="Calibri" pitchFamily="34" charset="0"/>
                <a:cs typeface="Calibri" pitchFamily="34" charset="0"/>
              </a:rPr>
              <a:t>xpresionismo:</a:t>
            </a:r>
            <a:br>
              <a:rPr lang="es-ES" dirty="0" smtClean="0">
                <a:latin typeface="Calibri" pitchFamily="34" charset="0"/>
                <a:cs typeface="Calibri" pitchFamily="34" charset="0"/>
              </a:rPr>
            </a:br>
            <a:r>
              <a:rPr lang="es-ES" dirty="0" smtClean="0">
                <a:latin typeface="Calibri" pitchFamily="34" charset="0"/>
                <a:cs typeface="Calibri" pitchFamily="34" charset="0"/>
              </a:rPr>
              <a:t>distorsionar deliberadamente la realidad</a:t>
            </a:r>
            <a:endParaRPr lang="es-ES" dirty="0">
              <a:latin typeface="Calibri" pitchFamily="34" charset="0"/>
              <a:cs typeface="Calibri" pitchFamily="34" charset="0"/>
            </a:endParaRPr>
          </a:p>
        </p:txBody>
      </p:sp>
      <p:sp>
        <p:nvSpPr>
          <p:cNvPr id="4" name="3 Marcador de texto"/>
          <p:cNvSpPr>
            <a:spLocks noGrp="1"/>
          </p:cNvSpPr>
          <p:nvPr>
            <p:ph type="body" sz="half" idx="2"/>
          </p:nvPr>
        </p:nvSpPr>
        <p:spPr>
          <a:xfrm>
            <a:off x="609600" y="1412776"/>
            <a:ext cx="2971800" cy="5112568"/>
          </a:xfrm>
        </p:spPr>
        <p:txBody>
          <a:bodyPr>
            <a:normAutofit/>
          </a:bodyPr>
          <a:lstStyle/>
          <a:p>
            <a:pPr algn="just"/>
            <a:r>
              <a:rPr lang="es-ES" sz="1800" dirty="0">
                <a:latin typeface="Calibri" pitchFamily="34" charset="0"/>
                <a:cs typeface="Calibri" pitchFamily="34" charset="0"/>
              </a:rPr>
              <a:t>El término expresionismo puede aplicarse a la pintura producida desde principio hasta mediados del siglo XX. No se trata </a:t>
            </a:r>
            <a:r>
              <a:rPr lang="es-ES" sz="1800" dirty="0" smtClean="0">
                <a:latin typeface="Calibri" pitchFamily="34" charset="0"/>
                <a:cs typeface="Calibri" pitchFamily="34" charset="0"/>
              </a:rPr>
              <a:t>del </a:t>
            </a:r>
            <a:r>
              <a:rPr lang="es-ES" sz="1800" dirty="0">
                <a:latin typeface="Calibri" pitchFamily="34" charset="0"/>
                <a:cs typeface="Calibri" pitchFamily="34" charset="0"/>
              </a:rPr>
              <a:t>nombre de un grupo específico, sino de un término genérico aplicado a una serie de artistas.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El </a:t>
            </a:r>
            <a:r>
              <a:rPr lang="es-ES" sz="1800" dirty="0">
                <a:latin typeface="Calibri" pitchFamily="34" charset="0"/>
                <a:cs typeface="Calibri" pitchFamily="34" charset="0"/>
              </a:rPr>
              <a:t>pintor expresionista, distorsiona deliberadamente la forma de los objetos que pinta a fin de resaltar la emoción que trata de expresar en su obra e intensifica el color para resaltar su efecto.</a:t>
            </a:r>
          </a:p>
        </p:txBody>
      </p:sp>
      <p:pic>
        <p:nvPicPr>
          <p:cNvPr id="5" name="4 Imagen" descr="Madonna - Edvard Munc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04664"/>
            <a:ext cx="4968552" cy="5904656"/>
          </a:xfrm>
          <a:prstGeom prst="rect">
            <a:avLst/>
          </a:prstGeom>
          <a:noFill/>
          <a:ln>
            <a:noFill/>
          </a:ln>
        </p:spPr>
      </p:pic>
    </p:spTree>
    <p:extLst>
      <p:ext uri="{BB962C8B-B14F-4D97-AF65-F5344CB8AC3E}">
        <p14:creationId xmlns:p14="http://schemas.microsoft.com/office/powerpoint/2010/main" val="11857990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2400" dirty="0">
                <a:latin typeface="Calibri" pitchFamily="34" charset="0"/>
                <a:cs typeface="Calibri" pitchFamily="34" charset="0"/>
              </a:rPr>
              <a:t>Edvard Munch </a:t>
            </a:r>
            <a:r>
              <a:rPr lang="es-ES" sz="2400" dirty="0" smtClean="0">
                <a:latin typeface="Calibri" pitchFamily="34" charset="0"/>
                <a:cs typeface="Calibri" pitchFamily="34" charset="0"/>
              </a:rPr>
              <a:t/>
            </a:r>
            <a:br>
              <a:rPr lang="es-ES" sz="2400" dirty="0" smtClean="0">
                <a:latin typeface="Calibri" pitchFamily="34" charset="0"/>
                <a:cs typeface="Calibri" pitchFamily="34" charset="0"/>
              </a:rPr>
            </a:br>
            <a:r>
              <a:rPr lang="es-ES" sz="2400" dirty="0" smtClean="0">
                <a:latin typeface="Calibri" pitchFamily="34" charset="0"/>
                <a:cs typeface="Calibri" pitchFamily="34" charset="0"/>
              </a:rPr>
              <a:t>(</a:t>
            </a:r>
            <a:r>
              <a:rPr lang="es-ES" sz="2400" dirty="0">
                <a:latin typeface="Calibri" pitchFamily="34" charset="0"/>
                <a:cs typeface="Calibri" pitchFamily="34" charset="0"/>
              </a:rPr>
              <a:t>1863-1944)</a:t>
            </a:r>
          </a:p>
        </p:txBody>
      </p:sp>
      <p:sp>
        <p:nvSpPr>
          <p:cNvPr id="4" name="3 Marcador de texto"/>
          <p:cNvSpPr>
            <a:spLocks noGrp="1"/>
          </p:cNvSpPr>
          <p:nvPr>
            <p:ph type="body" sz="half" idx="2"/>
          </p:nvPr>
        </p:nvSpPr>
        <p:spPr>
          <a:xfrm>
            <a:off x="490384" y="2564904"/>
            <a:ext cx="2971800" cy="2405109"/>
          </a:xfrm>
        </p:spPr>
        <p:txBody>
          <a:bodyPr>
            <a:normAutofit fontScale="92500" lnSpcReduction="20000"/>
          </a:bodyPr>
          <a:lstStyle/>
          <a:p>
            <a:pPr algn="just"/>
            <a:r>
              <a:rPr lang="es-ES" sz="2400" dirty="0">
                <a:latin typeface="Calibri" pitchFamily="34" charset="0"/>
                <a:cs typeface="Calibri" pitchFamily="34" charset="0"/>
              </a:rPr>
              <a:t>Edvard Munch es considerado el primer </a:t>
            </a:r>
            <a:r>
              <a:rPr lang="es-ES" sz="2400" dirty="0" smtClean="0">
                <a:latin typeface="Calibri" pitchFamily="34" charset="0"/>
                <a:cs typeface="Calibri" pitchFamily="34" charset="0"/>
              </a:rPr>
              <a:t>expresionista de la historia del arte.</a:t>
            </a:r>
          </a:p>
          <a:p>
            <a:pPr algn="just"/>
            <a:r>
              <a:rPr lang="es-ES" sz="2400" dirty="0">
                <a:latin typeface="Calibri" pitchFamily="34" charset="0"/>
                <a:cs typeface="Calibri" pitchFamily="34" charset="0"/>
              </a:rPr>
              <a:t>D</a:t>
            </a:r>
            <a:r>
              <a:rPr lang="es-ES" sz="2400" dirty="0" smtClean="0">
                <a:latin typeface="Calibri" pitchFamily="34" charset="0"/>
                <a:cs typeface="Calibri" pitchFamily="34" charset="0"/>
              </a:rPr>
              <a:t>e </a:t>
            </a:r>
            <a:r>
              <a:rPr lang="es-ES" sz="2400" dirty="0">
                <a:latin typeface="Calibri" pitchFamily="34" charset="0"/>
                <a:cs typeface="Calibri" pitchFamily="34" charset="0"/>
              </a:rPr>
              <a:t>origen noruego </a:t>
            </a:r>
            <a:r>
              <a:rPr lang="es-ES" sz="2400" dirty="0" smtClean="0">
                <a:latin typeface="Calibri" pitchFamily="34" charset="0"/>
                <a:cs typeface="Calibri" pitchFamily="34" charset="0"/>
              </a:rPr>
              <a:t>tuvo, </a:t>
            </a:r>
            <a:r>
              <a:rPr lang="es-ES" sz="2400" dirty="0">
                <a:latin typeface="Calibri" pitchFamily="34" charset="0"/>
                <a:cs typeface="Calibri" pitchFamily="34" charset="0"/>
              </a:rPr>
              <a:t>no </a:t>
            </a:r>
            <a:r>
              <a:rPr lang="es-ES" sz="2400" dirty="0" smtClean="0">
                <a:latin typeface="Calibri" pitchFamily="34" charset="0"/>
                <a:cs typeface="Calibri" pitchFamily="34" charset="0"/>
              </a:rPr>
              <a:t>obstante, </a:t>
            </a:r>
            <a:r>
              <a:rPr lang="es-ES" sz="2400" dirty="0">
                <a:latin typeface="Calibri" pitchFamily="34" charset="0"/>
                <a:cs typeface="Calibri" pitchFamily="34" charset="0"/>
              </a:rPr>
              <a:t>una gran </a:t>
            </a:r>
            <a:r>
              <a:rPr lang="es-ES" sz="2400" dirty="0" smtClean="0">
                <a:latin typeface="Calibri" pitchFamily="34" charset="0"/>
                <a:cs typeface="Calibri" pitchFamily="34" charset="0"/>
              </a:rPr>
              <a:t>influencia del arte Alemán.</a:t>
            </a:r>
            <a:r>
              <a:rPr lang="es-ES" dirty="0" smtClean="0"/>
              <a:t>.</a:t>
            </a:r>
            <a:endParaRPr lang="es-ES" dirty="0"/>
          </a:p>
        </p:txBody>
      </p:sp>
      <p:pic>
        <p:nvPicPr>
          <p:cNvPr id="5" name="4 Imagen" descr="Scream - Edvard Munc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32656"/>
            <a:ext cx="5184576" cy="5976664"/>
          </a:xfrm>
          <a:prstGeom prst="rect">
            <a:avLst/>
          </a:prstGeom>
          <a:noFill/>
          <a:ln>
            <a:noFill/>
          </a:ln>
        </p:spPr>
      </p:pic>
      <p:sp>
        <p:nvSpPr>
          <p:cNvPr id="6" name="5 Rectángulo"/>
          <p:cNvSpPr/>
          <p:nvPr/>
        </p:nvSpPr>
        <p:spPr>
          <a:xfrm>
            <a:off x="3923928" y="620688"/>
            <a:ext cx="4572000" cy="1200329"/>
          </a:xfrm>
          <a:prstGeom prst="rect">
            <a:avLst/>
          </a:prstGeom>
        </p:spPr>
        <p:txBody>
          <a:bodyPr>
            <a:spAutoFit/>
          </a:bodyPr>
          <a:lstStyle/>
          <a:p>
            <a:r>
              <a:rPr lang="es-ES" dirty="0" smtClean="0"/>
              <a:t>«El sol se estaba poniendo, las nubes estaban teñidas de rojo sangre. </a:t>
            </a:r>
          </a:p>
          <a:p>
            <a:r>
              <a:rPr lang="es-ES" dirty="0" smtClean="0"/>
              <a:t>Oí un grito que atravesaba la naturaleza.»</a:t>
            </a:r>
          </a:p>
          <a:p>
            <a:r>
              <a:rPr lang="es-ES" dirty="0" smtClean="0"/>
              <a:t> E. Munch.</a:t>
            </a:r>
            <a:endParaRPr lang="es-ES" dirty="0"/>
          </a:p>
        </p:txBody>
      </p:sp>
    </p:spTree>
    <p:extLst>
      <p:ext uri="{BB962C8B-B14F-4D97-AF65-F5344CB8AC3E}">
        <p14:creationId xmlns:p14="http://schemas.microsoft.com/office/powerpoint/2010/main" val="41864824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609600" y="1124744"/>
            <a:ext cx="2971800" cy="3828255"/>
          </a:xfrm>
        </p:spPr>
        <p:txBody>
          <a:bodyPr>
            <a:noAutofit/>
          </a:bodyPr>
          <a:lstStyle/>
          <a:p>
            <a:pPr algn="just"/>
            <a:r>
              <a:rPr lang="es-ES" sz="1800" dirty="0">
                <a:latin typeface="Calibri" pitchFamily="34" charset="0"/>
                <a:cs typeface="Calibri" pitchFamily="34" charset="0"/>
              </a:rPr>
              <a:t>Muchos momentos de la pintura de Munch pueden interpretarse en clave de turbación psicológica.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En </a:t>
            </a:r>
            <a:r>
              <a:rPr lang="es-ES" sz="1800" dirty="0">
                <a:latin typeface="Calibri" pitchFamily="34" charset="0"/>
                <a:cs typeface="Calibri" pitchFamily="34" charset="0"/>
              </a:rPr>
              <a:t>efecto, poco a poco, el artista fue sumergiéndose en </a:t>
            </a:r>
            <a:r>
              <a:rPr lang="es-ES" sz="1800" dirty="0" smtClean="0">
                <a:latin typeface="Calibri" pitchFamily="34" charset="0"/>
                <a:cs typeface="Calibri" pitchFamily="34" charset="0"/>
              </a:rPr>
              <a:t>una neurótica situación, </a:t>
            </a:r>
            <a:r>
              <a:rPr lang="es-ES" sz="1800" dirty="0">
                <a:latin typeface="Calibri" pitchFamily="34" charset="0"/>
                <a:cs typeface="Calibri" pitchFamily="34" charset="0"/>
              </a:rPr>
              <a:t>de la cual da cuenta su producción.</a:t>
            </a:r>
          </a:p>
          <a:p>
            <a:pPr algn="just"/>
            <a:r>
              <a:rPr lang="es-ES" sz="1800" dirty="0">
                <a:latin typeface="Calibri" pitchFamily="34" charset="0"/>
                <a:cs typeface="Calibri" pitchFamily="34" charset="0"/>
              </a:rPr>
              <a:t>Su </a:t>
            </a:r>
            <a:r>
              <a:rPr lang="es-ES" sz="1800" dirty="0" smtClean="0">
                <a:latin typeface="Calibri" pitchFamily="34" charset="0"/>
                <a:cs typeface="Calibri" pitchFamily="34" charset="0"/>
              </a:rPr>
              <a:t>difícil </a:t>
            </a:r>
            <a:r>
              <a:rPr lang="es-ES" sz="1800" dirty="0">
                <a:latin typeface="Calibri" pitchFamily="34" charset="0"/>
                <a:cs typeface="Calibri" pitchFamily="34" charset="0"/>
              </a:rPr>
              <a:t>relación con el amor se revela en esta inquietante </a:t>
            </a:r>
            <a:r>
              <a:rPr lang="es-ES" sz="1800" dirty="0" smtClean="0">
                <a:latin typeface="Calibri" pitchFamily="34" charset="0"/>
                <a:cs typeface="Calibri" pitchFamily="34" charset="0"/>
              </a:rPr>
              <a:t>obra: </a:t>
            </a:r>
            <a:r>
              <a:rPr lang="es-ES" sz="1800" dirty="0">
                <a:latin typeface="Calibri" pitchFamily="34" charset="0"/>
                <a:cs typeface="Calibri" pitchFamily="34" charset="0"/>
              </a:rPr>
              <a:t>'El vampiro'.</a:t>
            </a:r>
          </a:p>
          <a:p>
            <a:endParaRPr lang="es-ES" sz="1800" dirty="0">
              <a:latin typeface="Calibri" pitchFamily="34" charset="0"/>
              <a:cs typeface="Calibri" pitchFamily="34" charset="0"/>
            </a:endParaRPr>
          </a:p>
        </p:txBody>
      </p:sp>
      <p:pic>
        <p:nvPicPr>
          <p:cNvPr id="5" name="4 Imagen" descr="Vampire - Edvard Munc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97113" y="620688"/>
            <a:ext cx="5040560" cy="4680520"/>
          </a:xfrm>
          <a:prstGeom prst="rect">
            <a:avLst/>
          </a:prstGeom>
          <a:noFill/>
          <a:ln>
            <a:solidFill>
              <a:schemeClr val="tx1"/>
            </a:solidFill>
          </a:ln>
          <a:effectLst>
            <a:glow rad="228600">
              <a:schemeClr val="accent6">
                <a:satMod val="175000"/>
                <a:alpha val="40000"/>
              </a:schemeClr>
            </a:glow>
          </a:effectLst>
        </p:spPr>
      </p:pic>
      <p:sp>
        <p:nvSpPr>
          <p:cNvPr id="6" name="5 Rectángulo"/>
          <p:cNvSpPr/>
          <p:nvPr/>
        </p:nvSpPr>
        <p:spPr>
          <a:xfrm>
            <a:off x="5220072" y="5301208"/>
            <a:ext cx="2257926" cy="369332"/>
          </a:xfrm>
          <a:prstGeom prst="rect">
            <a:avLst/>
          </a:prstGeom>
        </p:spPr>
        <p:txBody>
          <a:bodyPr wrap="none">
            <a:spAutoFit/>
          </a:bodyPr>
          <a:lstStyle/>
          <a:p>
            <a:r>
              <a:rPr lang="es-ES" dirty="0" err="1"/>
              <a:t>Vampire</a:t>
            </a:r>
            <a:r>
              <a:rPr lang="es-ES" dirty="0"/>
              <a:t> , Edvard Munch</a:t>
            </a:r>
          </a:p>
        </p:txBody>
      </p:sp>
    </p:spTree>
    <p:extLst>
      <p:ext uri="{BB962C8B-B14F-4D97-AF65-F5344CB8AC3E}">
        <p14:creationId xmlns:p14="http://schemas.microsoft.com/office/powerpoint/2010/main" val="135840974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2971800" cy="576064"/>
          </a:xfrm>
        </p:spPr>
        <p:txBody>
          <a:bodyPr/>
          <a:lstStyle/>
          <a:p>
            <a:pPr algn="ctr"/>
            <a:r>
              <a:rPr lang="es-ES" sz="2400" dirty="0">
                <a:latin typeface="Calibri" pitchFamily="34" charset="0"/>
                <a:cs typeface="Calibri" pitchFamily="34" charset="0"/>
              </a:rPr>
              <a:t>P</a:t>
            </a:r>
            <a:r>
              <a:rPr lang="es-ES" sz="2400" dirty="0" smtClean="0">
                <a:latin typeface="Calibri" pitchFamily="34" charset="0"/>
                <a:cs typeface="Calibri" pitchFamily="34" charset="0"/>
              </a:rPr>
              <a:t>ost-impresionismo</a:t>
            </a:r>
            <a:endParaRPr lang="es-ES" sz="2400" dirty="0">
              <a:latin typeface="Calibri" pitchFamily="34" charset="0"/>
              <a:cs typeface="Calibri" pitchFamily="34" charset="0"/>
            </a:endParaRPr>
          </a:p>
        </p:txBody>
      </p:sp>
      <p:sp>
        <p:nvSpPr>
          <p:cNvPr id="4" name="3 Marcador de texto"/>
          <p:cNvSpPr>
            <a:spLocks noGrp="1"/>
          </p:cNvSpPr>
          <p:nvPr>
            <p:ph type="body" sz="half" idx="2"/>
          </p:nvPr>
        </p:nvSpPr>
        <p:spPr>
          <a:xfrm>
            <a:off x="539552" y="908720"/>
            <a:ext cx="2971800" cy="5112568"/>
          </a:xfrm>
        </p:spPr>
        <p:txBody>
          <a:bodyPr>
            <a:noAutofit/>
          </a:bodyPr>
          <a:lstStyle/>
          <a:p>
            <a:pPr algn="just"/>
            <a:r>
              <a:rPr lang="es-ES" sz="1800" dirty="0">
                <a:latin typeface="Calibri" pitchFamily="34" charset="0"/>
                <a:cs typeface="Calibri" pitchFamily="34" charset="0"/>
              </a:rPr>
              <a:t>Hacia la mitad de la década de </a:t>
            </a:r>
            <a:r>
              <a:rPr lang="es-ES" sz="1800" dirty="0" smtClean="0">
                <a:latin typeface="Calibri" pitchFamily="34" charset="0"/>
                <a:cs typeface="Calibri" pitchFamily="34" charset="0"/>
              </a:rPr>
              <a:t>los </a:t>
            </a:r>
            <a:r>
              <a:rPr lang="es-ES" sz="1800" dirty="0">
                <a:latin typeface="Calibri" pitchFamily="34" charset="0"/>
                <a:cs typeface="Calibri" pitchFamily="34" charset="0"/>
              </a:rPr>
              <a:t>ochenta del </a:t>
            </a:r>
            <a:r>
              <a:rPr lang="es-ES" sz="1800" dirty="0" smtClean="0">
                <a:latin typeface="Calibri" pitchFamily="34" charset="0"/>
                <a:cs typeface="Calibri" pitchFamily="34" charset="0"/>
              </a:rPr>
              <a:t>siglo XIX, </a:t>
            </a:r>
            <a:r>
              <a:rPr lang="es-ES" sz="1800" dirty="0">
                <a:latin typeface="Calibri" pitchFamily="34" charset="0"/>
                <a:cs typeface="Calibri" pitchFamily="34" charset="0"/>
              </a:rPr>
              <a:t>el impresionismo </a:t>
            </a:r>
            <a:r>
              <a:rPr lang="es-ES" sz="1800" dirty="0" smtClean="0">
                <a:latin typeface="Calibri" pitchFamily="34" charset="0"/>
                <a:cs typeface="Calibri" pitchFamily="34" charset="0"/>
              </a:rPr>
              <a:t>cedió paso </a:t>
            </a:r>
            <a:r>
              <a:rPr lang="es-ES" sz="1800" dirty="0">
                <a:latin typeface="Calibri" pitchFamily="34" charset="0"/>
                <a:cs typeface="Calibri" pitchFamily="34" charset="0"/>
              </a:rPr>
              <a:t>en Francia a una serie de </a:t>
            </a:r>
            <a:r>
              <a:rPr lang="es-ES" sz="1800" dirty="0" smtClean="0">
                <a:latin typeface="Calibri" pitchFamily="34" charset="0"/>
                <a:cs typeface="Calibri" pitchFamily="34" charset="0"/>
              </a:rPr>
              <a:t>innovaciones </a:t>
            </a:r>
            <a:r>
              <a:rPr lang="es-ES" sz="1800" dirty="0">
                <a:latin typeface="Calibri" pitchFamily="34" charset="0"/>
                <a:cs typeface="Calibri" pitchFamily="34" charset="0"/>
              </a:rPr>
              <a:t>radicales y personales dentro del terreno del arte. </a:t>
            </a:r>
            <a:r>
              <a:rPr lang="es-ES" sz="1800" dirty="0" smtClean="0">
                <a:latin typeface="Calibri" pitchFamily="34" charset="0"/>
                <a:cs typeface="Calibri" pitchFamily="34" charset="0"/>
              </a:rPr>
              <a:t>Los </a:t>
            </a:r>
            <a:r>
              <a:rPr lang="es-ES" sz="1800" dirty="0">
                <a:latin typeface="Calibri" pitchFamily="34" charset="0"/>
                <a:cs typeface="Calibri" pitchFamily="34" charset="0"/>
              </a:rPr>
              <a:t>artistas que protagonizaron estos cambios fueron sin duda Seurat, Van Gogh</a:t>
            </a:r>
            <a:r>
              <a:rPr lang="es-ES" sz="1800" dirty="0" smtClean="0">
                <a:latin typeface="Calibri" pitchFamily="34" charset="0"/>
                <a:cs typeface="Calibri" pitchFamily="34" charset="0"/>
              </a:rPr>
              <a:t>, Gauguin</a:t>
            </a:r>
            <a:r>
              <a:rPr lang="es-ES" sz="1800" dirty="0">
                <a:latin typeface="Calibri" pitchFamily="34" charset="0"/>
                <a:cs typeface="Calibri" pitchFamily="34" charset="0"/>
              </a:rPr>
              <a:t>, Toulouse-Lautrec y Cezanne. La importancia del impresionismo en estos artistas no debe minimizarse puesto que </a:t>
            </a:r>
            <a:r>
              <a:rPr lang="es-ES" sz="1800" dirty="0" smtClean="0">
                <a:latin typeface="Calibri" pitchFamily="34" charset="0"/>
                <a:cs typeface="Calibri" pitchFamily="34" charset="0"/>
              </a:rPr>
              <a:t>su</a:t>
            </a:r>
            <a:r>
              <a:rPr lang="es-ES" sz="1800" dirty="0" smtClean="0">
                <a:latin typeface="Calibri" pitchFamily="34" charset="0"/>
                <a:cs typeface="Calibri" pitchFamily="34" charset="0"/>
              </a:rPr>
              <a:t> </a:t>
            </a:r>
            <a:r>
              <a:rPr lang="es-ES" sz="1800" dirty="0">
                <a:latin typeface="Calibri" pitchFamily="34" charset="0"/>
                <a:cs typeface="Calibri" pitchFamily="34" charset="0"/>
              </a:rPr>
              <a:t>influencia </a:t>
            </a:r>
            <a:r>
              <a:rPr lang="es-ES" sz="1800" dirty="0" smtClean="0">
                <a:latin typeface="Calibri" pitchFamily="34" charset="0"/>
                <a:cs typeface="Calibri" pitchFamily="34" charset="0"/>
              </a:rPr>
              <a:t>formativa en ellos </a:t>
            </a:r>
            <a:r>
              <a:rPr lang="es-ES" sz="1800" dirty="0">
                <a:latin typeface="Calibri" pitchFamily="34" charset="0"/>
                <a:cs typeface="Calibri" pitchFamily="34" charset="0"/>
              </a:rPr>
              <a:t>fue notable.</a:t>
            </a:r>
          </a:p>
        </p:txBody>
      </p:sp>
      <p:pic>
        <p:nvPicPr>
          <p:cNvPr id="6" name="5 Imagen" descr="Apples and Pears - Paul Cezanne">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268760"/>
            <a:ext cx="5184576" cy="4176464"/>
          </a:xfrm>
          <a:prstGeom prst="rect">
            <a:avLst/>
          </a:prstGeom>
          <a:noFill/>
          <a:ln>
            <a:noFill/>
          </a:ln>
        </p:spPr>
      </p:pic>
    </p:spTree>
    <p:extLst>
      <p:ext uri="{BB962C8B-B14F-4D97-AF65-F5344CB8AC3E}">
        <p14:creationId xmlns:p14="http://schemas.microsoft.com/office/powerpoint/2010/main" val="39030949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609600" y="476672"/>
            <a:ext cx="2971800" cy="5976664"/>
          </a:xfrm>
        </p:spPr>
        <p:txBody>
          <a:bodyPr>
            <a:normAutofit fontScale="92500"/>
          </a:bodyPr>
          <a:lstStyle/>
          <a:p>
            <a:pPr algn="just"/>
            <a:r>
              <a:rPr lang="es-ES" sz="1800" dirty="0">
                <a:latin typeface="Calibri" pitchFamily="34" charset="0"/>
                <a:cs typeface="Calibri" pitchFamily="34" charset="0"/>
              </a:rPr>
              <a:t>El expresionismo, que había surgido en centros culturales alemanes, fue convirtiéndose muy pronto en la expresión europea de un estado de angustia y </a:t>
            </a:r>
            <a:r>
              <a:rPr lang="es-ES" sz="1800" dirty="0" smtClean="0">
                <a:latin typeface="Calibri" pitchFamily="34" charset="0"/>
                <a:cs typeface="Calibri" pitchFamily="34" charset="0"/>
              </a:rPr>
              <a:t>frustración </a:t>
            </a:r>
            <a:r>
              <a:rPr lang="es-ES" sz="1800" dirty="0">
                <a:latin typeface="Calibri" pitchFamily="34" charset="0"/>
                <a:cs typeface="Calibri" pitchFamily="34" charset="0"/>
              </a:rPr>
              <a:t>del hombre moderno.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Aproximadamente </a:t>
            </a:r>
            <a:r>
              <a:rPr lang="es-ES" sz="1800" dirty="0">
                <a:latin typeface="Calibri" pitchFamily="34" charset="0"/>
                <a:cs typeface="Calibri" pitchFamily="34" charset="0"/>
              </a:rPr>
              <a:t>en 1905, Ernst Ludwig Krichner fundó el primer grupo expresionista, </a:t>
            </a:r>
            <a:r>
              <a:rPr lang="es-ES" sz="1800" i="1" dirty="0">
                <a:latin typeface="Calibri" pitchFamily="34" charset="0"/>
                <a:cs typeface="Calibri" pitchFamily="34" charset="0"/>
              </a:rPr>
              <a:t>Die </a:t>
            </a:r>
            <a:r>
              <a:rPr lang="es-ES" sz="1800" i="1" dirty="0" err="1">
                <a:latin typeface="Calibri" pitchFamily="34" charset="0"/>
                <a:cs typeface="Calibri" pitchFamily="34" charset="0"/>
              </a:rPr>
              <a:t>Brüke</a:t>
            </a:r>
            <a:r>
              <a:rPr lang="es-ES" sz="1800" i="1" dirty="0">
                <a:latin typeface="Calibri" pitchFamily="34" charset="0"/>
                <a:cs typeface="Calibri" pitchFamily="34" charset="0"/>
              </a:rPr>
              <a:t> </a:t>
            </a:r>
            <a:r>
              <a:rPr lang="es-ES" sz="1800" dirty="0">
                <a:latin typeface="Calibri" pitchFamily="34" charset="0"/>
                <a:cs typeface="Calibri" pitchFamily="34" charset="0"/>
              </a:rPr>
              <a:t>(el puente).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Las </a:t>
            </a:r>
            <a:r>
              <a:rPr lang="es-ES" sz="1800" dirty="0">
                <a:latin typeface="Calibri" pitchFamily="34" charset="0"/>
                <a:cs typeface="Calibri" pitchFamily="34" charset="0"/>
              </a:rPr>
              <a:t>obras de este grupo fueron </a:t>
            </a:r>
            <a:r>
              <a:rPr lang="es-ES" sz="1800" dirty="0" smtClean="0">
                <a:latin typeface="Calibri" pitchFamily="34" charset="0"/>
                <a:cs typeface="Calibri" pitchFamily="34" charset="0"/>
              </a:rPr>
              <a:t>llamativamente </a:t>
            </a:r>
            <a:r>
              <a:rPr lang="es-ES" sz="1800" dirty="0">
                <a:latin typeface="Calibri" pitchFamily="34" charset="0"/>
                <a:cs typeface="Calibri" pitchFamily="34" charset="0"/>
              </a:rPr>
              <a:t>originales y los contrastes </a:t>
            </a:r>
            <a:r>
              <a:rPr lang="es-ES" sz="1800" dirty="0" smtClean="0">
                <a:latin typeface="Calibri" pitchFamily="34" charset="0"/>
                <a:cs typeface="Calibri" pitchFamily="34" charset="0"/>
              </a:rPr>
              <a:t>resultaron </a:t>
            </a:r>
            <a:r>
              <a:rPr lang="es-ES" sz="1800" dirty="0">
                <a:latin typeface="Calibri" pitchFamily="34" charset="0"/>
                <a:cs typeface="Calibri" pitchFamily="34" charset="0"/>
              </a:rPr>
              <a:t>más visibles que las </a:t>
            </a:r>
            <a:r>
              <a:rPr lang="es-ES" sz="1800" dirty="0" smtClean="0">
                <a:latin typeface="Calibri" pitchFamily="34" charset="0"/>
                <a:cs typeface="Calibri" pitchFamily="34" charset="0"/>
              </a:rPr>
              <a:t>semejanzas objetivas.</a:t>
            </a:r>
            <a:endParaRPr lang="es-ES" sz="1800" dirty="0">
              <a:latin typeface="Calibri" pitchFamily="34" charset="0"/>
              <a:cs typeface="Calibri" pitchFamily="34" charset="0"/>
            </a:endParaRPr>
          </a:p>
          <a:p>
            <a:pPr algn="just"/>
            <a:r>
              <a:rPr lang="es-ES" sz="1800" dirty="0">
                <a:latin typeface="Calibri" pitchFamily="34" charset="0"/>
                <a:cs typeface="Calibri" pitchFamily="34" charset="0"/>
              </a:rPr>
              <a:t>El grupo se disolvió al trasladarse a Berlín en 1911 y sus integrantes continuaron sus carreras en solitario</a:t>
            </a:r>
            <a:r>
              <a:rPr lang="es-ES" dirty="0">
                <a:latin typeface="Calibri" pitchFamily="34" charset="0"/>
                <a:cs typeface="Calibri" pitchFamily="34" charset="0"/>
              </a:rPr>
              <a:t>.</a:t>
            </a:r>
          </a:p>
          <a:p>
            <a:endParaRPr lang="es-ES" dirty="0"/>
          </a:p>
        </p:txBody>
      </p:sp>
      <p:pic>
        <p:nvPicPr>
          <p:cNvPr id="5" name="4 Imagen" descr="Girls on the Pier - Edvard Munc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51920" y="620688"/>
            <a:ext cx="5040560" cy="5400600"/>
          </a:xfrm>
          <a:prstGeom prst="rect">
            <a:avLst/>
          </a:prstGeom>
          <a:noFill/>
          <a:ln>
            <a:noFill/>
          </a:ln>
        </p:spPr>
      </p:pic>
    </p:spTree>
    <p:extLst>
      <p:ext uri="{BB962C8B-B14F-4D97-AF65-F5344CB8AC3E}">
        <p14:creationId xmlns:p14="http://schemas.microsoft.com/office/powerpoint/2010/main" val="376585094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2971800" cy="613048"/>
          </a:xfrm>
        </p:spPr>
        <p:txBody>
          <a:bodyPr/>
          <a:lstStyle/>
          <a:p>
            <a:pPr algn="ctr"/>
            <a:r>
              <a:rPr lang="de-DE" sz="1600" dirty="0">
                <a:latin typeface="Calibri" pitchFamily="34" charset="0"/>
                <a:cs typeface="Calibri" pitchFamily="34" charset="0"/>
              </a:rPr>
              <a:t>Sertig Valley </a:t>
            </a:r>
            <a:r>
              <a:rPr lang="de-DE" sz="1600" dirty="0" smtClean="0">
                <a:latin typeface="Calibri" pitchFamily="34" charset="0"/>
                <a:cs typeface="Calibri" pitchFamily="34" charset="0"/>
              </a:rPr>
              <a:t> </a:t>
            </a:r>
            <a:r>
              <a:rPr lang="de-DE" dirty="0" smtClean="0">
                <a:latin typeface="Calibri" pitchFamily="34" charset="0"/>
                <a:cs typeface="Calibri" pitchFamily="34" charset="0"/>
              </a:rPr>
              <a:t/>
            </a:r>
            <a:br>
              <a:rPr lang="de-DE" dirty="0" smtClean="0">
                <a:latin typeface="Calibri" pitchFamily="34" charset="0"/>
                <a:cs typeface="Calibri" pitchFamily="34" charset="0"/>
              </a:rPr>
            </a:br>
            <a:r>
              <a:rPr lang="de-DE" sz="2000" dirty="0" smtClean="0">
                <a:latin typeface="Calibri" pitchFamily="34" charset="0"/>
                <a:cs typeface="Calibri" pitchFamily="34" charset="0"/>
              </a:rPr>
              <a:t>de Ernst </a:t>
            </a:r>
            <a:r>
              <a:rPr lang="de-DE" sz="2000" dirty="0">
                <a:latin typeface="Calibri" pitchFamily="34" charset="0"/>
                <a:cs typeface="Calibri" pitchFamily="34" charset="0"/>
              </a:rPr>
              <a:t>Ludwig Kirchner</a:t>
            </a:r>
            <a:endParaRPr lang="es-ES" dirty="0">
              <a:latin typeface="Calibri" pitchFamily="34" charset="0"/>
              <a:cs typeface="Calibri" pitchFamily="34" charset="0"/>
            </a:endParaRPr>
          </a:p>
        </p:txBody>
      </p:sp>
      <p:sp>
        <p:nvSpPr>
          <p:cNvPr id="4" name="3 Marcador de texto"/>
          <p:cNvSpPr>
            <a:spLocks noGrp="1"/>
          </p:cNvSpPr>
          <p:nvPr>
            <p:ph type="body" sz="half" idx="2"/>
          </p:nvPr>
        </p:nvSpPr>
        <p:spPr>
          <a:xfrm>
            <a:off x="609600" y="908720"/>
            <a:ext cx="2971800" cy="5256584"/>
          </a:xfrm>
        </p:spPr>
        <p:txBody>
          <a:bodyPr>
            <a:normAutofit lnSpcReduction="10000"/>
          </a:bodyPr>
          <a:lstStyle/>
          <a:p>
            <a:pPr algn="just"/>
            <a:r>
              <a:rPr lang="es-ES" sz="2000" dirty="0">
                <a:latin typeface="Calibri" pitchFamily="34" charset="0"/>
                <a:cs typeface="Calibri" pitchFamily="34" charset="0"/>
              </a:rPr>
              <a:t>Las características de este </a:t>
            </a:r>
            <a:r>
              <a:rPr lang="es-ES" sz="2000" dirty="0" smtClean="0">
                <a:latin typeface="Calibri" pitchFamily="34" charset="0"/>
                <a:cs typeface="Calibri" pitchFamily="34" charset="0"/>
              </a:rPr>
              <a:t>movimiento expresionista </a:t>
            </a:r>
            <a:r>
              <a:rPr lang="es-ES" sz="2000" dirty="0">
                <a:latin typeface="Calibri" pitchFamily="34" charset="0"/>
                <a:cs typeface="Calibri" pitchFamily="34" charset="0"/>
              </a:rPr>
              <a:t>eran el fuerte componente gráfico, el uso de una línea angulosa y atormentada, con la que los motivos se deformaban hasta alcanzar efectos </a:t>
            </a:r>
            <a:r>
              <a:rPr lang="es-ES" sz="2000" dirty="0" smtClean="0">
                <a:latin typeface="Calibri" pitchFamily="34" charset="0"/>
                <a:cs typeface="Calibri" pitchFamily="34" charset="0"/>
              </a:rPr>
              <a:t>caricaturescos </a:t>
            </a:r>
            <a:r>
              <a:rPr lang="es-ES" sz="2000" dirty="0">
                <a:latin typeface="Calibri" pitchFamily="34" charset="0"/>
                <a:cs typeface="Calibri" pitchFamily="34" charset="0"/>
              </a:rPr>
              <a:t>y el gusto a los colores duros, a los que se daba un significado emotivo: todos estos rasgos se hallaban relacionados con la pintura clásica alemana que se </a:t>
            </a:r>
            <a:r>
              <a:rPr lang="es-ES" sz="2000" dirty="0" smtClean="0">
                <a:latin typeface="Calibri" pitchFamily="34" charset="0"/>
                <a:cs typeface="Calibri" pitchFamily="34" charset="0"/>
              </a:rPr>
              <a:t>oponía </a:t>
            </a:r>
            <a:r>
              <a:rPr lang="es-ES" sz="2000" dirty="0">
                <a:latin typeface="Calibri" pitchFamily="34" charset="0"/>
                <a:cs typeface="Calibri" pitchFamily="34" charset="0"/>
              </a:rPr>
              <a:t>al academicismo burgués</a:t>
            </a:r>
            <a:r>
              <a:rPr lang="es-ES" dirty="0"/>
              <a:t>.</a:t>
            </a:r>
          </a:p>
        </p:txBody>
      </p:sp>
      <p:pic>
        <p:nvPicPr>
          <p:cNvPr id="5" name="4 Imagen" descr="Sertig Valley - Ernst Ludwig Kirchner">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968" y="548680"/>
            <a:ext cx="4392488" cy="5328592"/>
          </a:xfrm>
          <a:prstGeom prst="rect">
            <a:avLst/>
          </a:prstGeom>
          <a:noFill/>
          <a:ln>
            <a:noFill/>
          </a:ln>
        </p:spPr>
      </p:pic>
    </p:spTree>
    <p:extLst>
      <p:ext uri="{BB962C8B-B14F-4D97-AF65-F5344CB8AC3E}">
        <p14:creationId xmlns:p14="http://schemas.microsoft.com/office/powerpoint/2010/main" val="23141915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treet Scene In Berlin - Ernst Ludwig Kirchner">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6056" y="908720"/>
            <a:ext cx="3131815" cy="4286250"/>
          </a:xfrm>
          <a:prstGeom prst="rect">
            <a:avLst/>
          </a:prstGeom>
          <a:noFill/>
          <a:ln>
            <a:noFill/>
          </a:ln>
        </p:spPr>
      </p:pic>
      <p:pic>
        <p:nvPicPr>
          <p:cNvPr id="3" name="2 Imagen" descr="Davos - Ernst Ludwig Kirchner">
            <a:hlinkClick r:id="rId4" tgtFrame="&quot;_blank&quot;"/>
          </p:cNvPr>
          <p:cNvPicPr/>
          <p:nvPr/>
        </p:nvPicPr>
        <p:blipFill rotWithShape="1">
          <a:blip r:embed="rId5">
            <a:extLst>
              <a:ext uri="{28A0092B-C50C-407E-A947-70E740481C1C}">
                <a14:useLocalDpi xmlns:a14="http://schemas.microsoft.com/office/drawing/2010/main" val="0"/>
              </a:ext>
            </a:extLst>
          </a:blip>
          <a:srcRect t="1881" b="16972"/>
          <a:stretch/>
        </p:blipFill>
        <p:spPr bwMode="auto">
          <a:xfrm>
            <a:off x="1187624" y="908720"/>
            <a:ext cx="3744416" cy="4286250"/>
          </a:xfrm>
          <a:prstGeom prst="rect">
            <a:avLst/>
          </a:prstGeom>
          <a:noFill/>
          <a:ln>
            <a:noFill/>
          </a:ln>
        </p:spPr>
      </p:pic>
    </p:spTree>
    <p:extLst>
      <p:ext uri="{BB962C8B-B14F-4D97-AF65-F5344CB8AC3E}">
        <p14:creationId xmlns:p14="http://schemas.microsoft.com/office/powerpoint/2010/main" val="13343319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Afrikanisches 1954 - Karl Schmidt-Rottluff">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03648" y="764704"/>
            <a:ext cx="6624736" cy="4968551"/>
          </a:xfrm>
          <a:prstGeom prst="rect">
            <a:avLst/>
          </a:prstGeom>
          <a:noFill/>
          <a:ln>
            <a:noFill/>
          </a:ln>
        </p:spPr>
      </p:pic>
    </p:spTree>
    <p:extLst>
      <p:ext uri="{BB962C8B-B14F-4D97-AF65-F5344CB8AC3E}">
        <p14:creationId xmlns:p14="http://schemas.microsoft.com/office/powerpoint/2010/main" val="168130894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609600" y="332656"/>
            <a:ext cx="2971800" cy="5904656"/>
          </a:xfrm>
        </p:spPr>
        <p:txBody>
          <a:bodyPr>
            <a:normAutofit/>
          </a:bodyPr>
          <a:lstStyle/>
          <a:p>
            <a:pPr algn="just"/>
            <a:r>
              <a:rPr lang="es-ES" sz="1600" dirty="0">
                <a:latin typeface="Calibri" pitchFamily="34" charset="0"/>
                <a:cs typeface="Calibri" pitchFamily="34" charset="0"/>
              </a:rPr>
              <a:t>En 1911, la iniciativa se trasladó a otro grupo expresionista, esta vez, en </a:t>
            </a:r>
            <a:r>
              <a:rPr lang="es-ES" sz="1600" dirty="0" err="1">
                <a:latin typeface="Calibri" pitchFamily="34" charset="0"/>
                <a:cs typeface="Calibri" pitchFamily="34" charset="0"/>
              </a:rPr>
              <a:t>Munich</a:t>
            </a:r>
            <a:r>
              <a:rPr lang="es-ES" sz="1600" dirty="0">
                <a:latin typeface="Calibri" pitchFamily="34" charset="0"/>
                <a:cs typeface="Calibri" pitchFamily="34" charset="0"/>
              </a:rPr>
              <a:t> y tenía como búsqueda central, el tema del color.</a:t>
            </a:r>
          </a:p>
          <a:p>
            <a:pPr algn="just"/>
            <a:r>
              <a:rPr lang="es-ES" sz="1600" dirty="0">
                <a:latin typeface="Calibri" pitchFamily="34" charset="0"/>
                <a:cs typeface="Calibri" pitchFamily="34" charset="0"/>
              </a:rPr>
              <a:t>Se dieron a conocer por el nombre de </a:t>
            </a:r>
            <a:r>
              <a:rPr lang="es-ES" sz="1600" dirty="0" smtClean="0">
                <a:latin typeface="Calibri" pitchFamily="34" charset="0"/>
                <a:cs typeface="Calibri" pitchFamily="34" charset="0"/>
              </a:rPr>
              <a:t>una pintura: </a:t>
            </a:r>
            <a:r>
              <a:rPr lang="es-ES" sz="1600" dirty="0" smtClean="0">
                <a:latin typeface="Calibri" pitchFamily="34" charset="0"/>
                <a:cs typeface="Calibri" pitchFamily="34" charset="0"/>
              </a:rPr>
              <a:t>'El </a:t>
            </a:r>
            <a:r>
              <a:rPr lang="es-ES" sz="1600" dirty="0">
                <a:latin typeface="Calibri" pitchFamily="34" charset="0"/>
                <a:cs typeface="Calibri" pitchFamily="34" charset="0"/>
              </a:rPr>
              <a:t>jinete </a:t>
            </a:r>
            <a:r>
              <a:rPr lang="es-ES" sz="1600" dirty="0" smtClean="0">
                <a:latin typeface="Calibri" pitchFamily="34" charset="0"/>
                <a:cs typeface="Calibri" pitchFamily="34" charset="0"/>
              </a:rPr>
              <a:t>azul‘, </a:t>
            </a:r>
            <a:r>
              <a:rPr lang="es-ES" sz="1600" dirty="0">
                <a:latin typeface="Calibri" pitchFamily="34" charset="0"/>
                <a:cs typeface="Calibri" pitchFamily="34" charset="0"/>
              </a:rPr>
              <a:t>de uno de sus </a:t>
            </a:r>
            <a:r>
              <a:rPr lang="es-ES" sz="1600" dirty="0" smtClean="0">
                <a:latin typeface="Calibri" pitchFamily="34" charset="0"/>
                <a:cs typeface="Calibri" pitchFamily="34" charset="0"/>
              </a:rPr>
              <a:t>fundadores: </a:t>
            </a:r>
            <a:r>
              <a:rPr lang="es-ES" sz="1600" dirty="0" err="1" smtClean="0">
                <a:latin typeface="Calibri" pitchFamily="34" charset="0"/>
                <a:cs typeface="Calibri" pitchFamily="34" charset="0"/>
              </a:rPr>
              <a:t>Wassily</a:t>
            </a:r>
            <a:r>
              <a:rPr lang="es-ES" sz="1600" dirty="0" smtClean="0">
                <a:latin typeface="Calibri" pitchFamily="34" charset="0"/>
                <a:cs typeface="Calibri" pitchFamily="34" charset="0"/>
              </a:rPr>
              <a:t> </a:t>
            </a:r>
            <a:r>
              <a:rPr lang="es-ES" sz="1600" dirty="0">
                <a:latin typeface="Calibri" pitchFamily="34" charset="0"/>
                <a:cs typeface="Calibri" pitchFamily="34" charset="0"/>
              </a:rPr>
              <a:t>Kandinsky, </a:t>
            </a:r>
          </a:p>
          <a:p>
            <a:pPr algn="just"/>
            <a:r>
              <a:rPr lang="es-ES" sz="1600" dirty="0">
                <a:latin typeface="Calibri" pitchFamily="34" charset="0"/>
                <a:cs typeface="Calibri" pitchFamily="34" charset="0"/>
              </a:rPr>
              <a:t>Junto a Kandinsky, que ya se había iniciado en el camino de la abstracción, formaron parte del </a:t>
            </a:r>
            <a:r>
              <a:rPr lang="es-ES" sz="1600" dirty="0" smtClean="0">
                <a:latin typeface="Calibri" pitchFamily="34" charset="0"/>
                <a:cs typeface="Calibri" pitchFamily="34" charset="0"/>
              </a:rPr>
              <a:t>grupo </a:t>
            </a:r>
            <a:r>
              <a:rPr lang="es-ES" sz="1600" dirty="0">
                <a:latin typeface="Calibri" pitchFamily="34" charset="0"/>
                <a:cs typeface="Calibri" pitchFamily="34" charset="0"/>
              </a:rPr>
              <a:t>Franz Marc</a:t>
            </a:r>
            <a:r>
              <a:rPr lang="es-ES" sz="1600" dirty="0" smtClean="0">
                <a:latin typeface="Calibri" pitchFamily="34" charset="0"/>
                <a:cs typeface="Calibri" pitchFamily="34" charset="0"/>
              </a:rPr>
              <a:t>, </a:t>
            </a:r>
            <a:r>
              <a:rPr lang="es-ES" sz="1600" dirty="0" err="1" smtClean="0">
                <a:latin typeface="Calibri" pitchFamily="34" charset="0"/>
                <a:cs typeface="Calibri" pitchFamily="34" charset="0"/>
              </a:rPr>
              <a:t>August</a:t>
            </a:r>
            <a:r>
              <a:rPr lang="es-ES" sz="1600" dirty="0" smtClean="0">
                <a:latin typeface="Calibri" pitchFamily="34" charset="0"/>
                <a:cs typeface="Calibri" pitchFamily="34" charset="0"/>
              </a:rPr>
              <a:t> </a:t>
            </a:r>
            <a:r>
              <a:rPr lang="es-ES" sz="1600" dirty="0" err="1">
                <a:latin typeface="Calibri" pitchFamily="34" charset="0"/>
                <a:cs typeface="Calibri" pitchFamily="34" charset="0"/>
              </a:rPr>
              <a:t>Macke</a:t>
            </a:r>
            <a:r>
              <a:rPr lang="es-ES" sz="1600" dirty="0">
                <a:latin typeface="Calibri" pitchFamily="34" charset="0"/>
                <a:cs typeface="Calibri" pitchFamily="34" charset="0"/>
              </a:rPr>
              <a:t> (ambos muertos en el frente </a:t>
            </a:r>
            <a:r>
              <a:rPr lang="es-ES" sz="1600" dirty="0" smtClean="0">
                <a:latin typeface="Calibri" pitchFamily="34" charset="0"/>
                <a:cs typeface="Calibri" pitchFamily="34" charset="0"/>
              </a:rPr>
              <a:t>francés durante la I guerra mundial) </a:t>
            </a:r>
            <a:r>
              <a:rPr lang="es-ES" sz="1600" dirty="0">
                <a:latin typeface="Calibri" pitchFamily="34" charset="0"/>
                <a:cs typeface="Calibri" pitchFamily="34" charset="0"/>
              </a:rPr>
              <a:t>y </a:t>
            </a:r>
            <a:r>
              <a:rPr lang="es-ES" sz="1600" dirty="0" err="1">
                <a:latin typeface="Calibri" pitchFamily="34" charset="0"/>
                <a:cs typeface="Calibri" pitchFamily="34" charset="0"/>
              </a:rPr>
              <a:t>Jawlensky</a:t>
            </a:r>
            <a:r>
              <a:rPr lang="es-ES" sz="1600" dirty="0">
                <a:latin typeface="Calibri" pitchFamily="34" charset="0"/>
                <a:cs typeface="Calibri" pitchFamily="34" charset="0"/>
              </a:rPr>
              <a:t>, que se aproximó desde el exterior.</a:t>
            </a:r>
          </a:p>
          <a:p>
            <a:pPr algn="just"/>
            <a:r>
              <a:rPr lang="es-ES" sz="1600" dirty="0">
                <a:latin typeface="Calibri" pitchFamily="34" charset="0"/>
                <a:cs typeface="Calibri" pitchFamily="34" charset="0"/>
              </a:rPr>
              <a:t>Los pintores del 'Jinete Azul', buscaban en sus temas una vía de escape de las angustias de la trinchera.</a:t>
            </a:r>
          </a:p>
          <a:p>
            <a:endParaRPr lang="es-ES" dirty="0"/>
          </a:p>
        </p:txBody>
      </p:sp>
      <p:pic>
        <p:nvPicPr>
          <p:cNvPr id="5" name="4 Imagen" descr="Der Blaue Reiter - Wassily Kandinsky">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60648"/>
            <a:ext cx="4608512" cy="5976664"/>
          </a:xfrm>
          <a:prstGeom prst="rect">
            <a:avLst/>
          </a:prstGeom>
          <a:noFill/>
          <a:ln>
            <a:noFill/>
          </a:ln>
        </p:spPr>
      </p:pic>
    </p:spTree>
    <p:extLst>
      <p:ext uri="{BB962C8B-B14F-4D97-AF65-F5344CB8AC3E}">
        <p14:creationId xmlns:p14="http://schemas.microsoft.com/office/powerpoint/2010/main" val="28729140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447800"/>
            <a:ext cx="2971800" cy="685056"/>
          </a:xfrm>
        </p:spPr>
        <p:txBody>
          <a:bodyPr/>
          <a:lstStyle/>
          <a:p>
            <a:pPr algn="ctr"/>
            <a:r>
              <a:rPr lang="es-ES" sz="2400" dirty="0">
                <a:latin typeface="Calibri" pitchFamily="34" charset="0"/>
                <a:cs typeface="Calibri" pitchFamily="34" charset="0"/>
              </a:rPr>
              <a:t>Franz Marc </a:t>
            </a:r>
            <a:r>
              <a:rPr lang="es-ES" sz="2400" dirty="0" smtClean="0">
                <a:latin typeface="Calibri" pitchFamily="34" charset="0"/>
                <a:cs typeface="Calibri" pitchFamily="34" charset="0"/>
              </a:rPr>
              <a:t/>
            </a:r>
            <a:br>
              <a:rPr lang="es-ES" sz="2400" dirty="0" smtClean="0">
                <a:latin typeface="Calibri" pitchFamily="34" charset="0"/>
                <a:cs typeface="Calibri" pitchFamily="34" charset="0"/>
              </a:rPr>
            </a:br>
            <a:r>
              <a:rPr lang="es-ES" sz="2400" dirty="0" smtClean="0">
                <a:latin typeface="Calibri" pitchFamily="34" charset="0"/>
                <a:cs typeface="Calibri" pitchFamily="34" charset="0"/>
              </a:rPr>
              <a:t>(</a:t>
            </a:r>
            <a:r>
              <a:rPr lang="es-ES" sz="2400" dirty="0">
                <a:latin typeface="Calibri" pitchFamily="34" charset="0"/>
                <a:cs typeface="Calibri" pitchFamily="34" charset="0"/>
              </a:rPr>
              <a:t>1880-1916)</a:t>
            </a:r>
          </a:p>
        </p:txBody>
      </p:sp>
      <p:sp>
        <p:nvSpPr>
          <p:cNvPr id="4" name="3 Marcador de texto"/>
          <p:cNvSpPr>
            <a:spLocks noGrp="1"/>
          </p:cNvSpPr>
          <p:nvPr>
            <p:ph type="body" sz="half" idx="2"/>
          </p:nvPr>
        </p:nvSpPr>
        <p:spPr>
          <a:xfrm>
            <a:off x="609600" y="2204864"/>
            <a:ext cx="2971800" cy="3960440"/>
          </a:xfrm>
        </p:spPr>
        <p:txBody>
          <a:bodyPr>
            <a:noAutofit/>
          </a:bodyPr>
          <a:lstStyle/>
          <a:p>
            <a:pPr algn="just"/>
            <a:r>
              <a:rPr lang="es-ES" sz="2000" dirty="0">
                <a:latin typeface="Calibri" pitchFamily="34" charset="0"/>
                <a:cs typeface="Calibri" pitchFamily="34" charset="0"/>
              </a:rPr>
              <a:t>Franz Marc sentía gran aprecio por los animales y hubiera preferido que el nombre del movimiento refiriera solamente a los caballos, pero </a:t>
            </a:r>
            <a:r>
              <a:rPr lang="es-ES" sz="2000" dirty="0" smtClean="0">
                <a:latin typeface="Calibri" pitchFamily="34" charset="0"/>
                <a:cs typeface="Calibri" pitchFamily="34" charset="0"/>
              </a:rPr>
              <a:t>Kandinsky </a:t>
            </a:r>
            <a:r>
              <a:rPr lang="es-ES" sz="2000" dirty="0" smtClean="0">
                <a:latin typeface="Calibri" pitchFamily="34" charset="0"/>
                <a:cs typeface="Calibri" pitchFamily="34" charset="0"/>
              </a:rPr>
              <a:t>prefirió </a:t>
            </a:r>
            <a:r>
              <a:rPr lang="es-ES" sz="2000" dirty="0">
                <a:latin typeface="Calibri" pitchFamily="34" charset="0"/>
                <a:cs typeface="Calibri" pitchFamily="34" charset="0"/>
              </a:rPr>
              <a:t>la palabra 'jinete'. Coincidieron sí, con el color puesto que el azul era el predilecto de </a:t>
            </a:r>
            <a:r>
              <a:rPr lang="es-ES" sz="2000" dirty="0" smtClean="0">
                <a:latin typeface="Calibri" pitchFamily="34" charset="0"/>
                <a:cs typeface="Calibri" pitchFamily="34" charset="0"/>
              </a:rPr>
              <a:t>ambos. Nace entonces «el jinete azul»</a:t>
            </a:r>
            <a:endParaRPr lang="es-ES" sz="2000" dirty="0">
              <a:latin typeface="Calibri" pitchFamily="34" charset="0"/>
              <a:cs typeface="Calibri" pitchFamily="34" charset="0"/>
            </a:endParaRPr>
          </a:p>
        </p:txBody>
      </p:sp>
      <p:pic>
        <p:nvPicPr>
          <p:cNvPr id="5" name="4 Imagen" descr="Blue Horse I - Franz Marc">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1960" y="836712"/>
            <a:ext cx="4176464" cy="5328592"/>
          </a:xfrm>
          <a:prstGeom prst="rect">
            <a:avLst/>
          </a:prstGeom>
          <a:noFill/>
          <a:ln>
            <a:noFill/>
          </a:ln>
        </p:spPr>
      </p:pic>
    </p:spTree>
    <p:extLst>
      <p:ext uri="{BB962C8B-B14F-4D97-AF65-F5344CB8AC3E}">
        <p14:creationId xmlns:p14="http://schemas.microsoft.com/office/powerpoint/2010/main" val="35534391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80526"/>
            <a:ext cx="2971800" cy="1097280"/>
          </a:xfrm>
        </p:spPr>
        <p:txBody>
          <a:bodyPr/>
          <a:lstStyle/>
          <a:p>
            <a:pPr algn="ctr"/>
            <a:r>
              <a:rPr lang="es-ES" sz="2400" b="1" dirty="0" smtClean="0">
                <a:latin typeface="Calibri" pitchFamily="34" charset="0"/>
                <a:cs typeface="Calibri" pitchFamily="34" charset="0"/>
              </a:rPr>
              <a:t>Cubismo: </a:t>
            </a:r>
            <a:br>
              <a:rPr lang="es-ES" sz="2400" b="1" dirty="0" smtClean="0">
                <a:latin typeface="Calibri" pitchFamily="34" charset="0"/>
                <a:cs typeface="Calibri" pitchFamily="34" charset="0"/>
              </a:rPr>
            </a:br>
            <a:r>
              <a:rPr lang="es-ES" sz="2400" b="1" dirty="0" smtClean="0">
                <a:latin typeface="Calibri" pitchFamily="34" charset="0"/>
                <a:cs typeface="Calibri" pitchFamily="34" charset="0"/>
              </a:rPr>
              <a:t>Pintura </a:t>
            </a:r>
            <a:r>
              <a:rPr lang="es-ES" sz="2400" b="1" dirty="0">
                <a:latin typeface="Calibri" pitchFamily="34" charset="0"/>
                <a:cs typeface="Calibri" pitchFamily="34" charset="0"/>
              </a:rPr>
              <a:t>y escultura cubista</a:t>
            </a:r>
          </a:p>
        </p:txBody>
      </p:sp>
      <p:sp>
        <p:nvSpPr>
          <p:cNvPr id="4" name="3 Marcador de texto"/>
          <p:cNvSpPr>
            <a:spLocks noGrp="1"/>
          </p:cNvSpPr>
          <p:nvPr>
            <p:ph type="body" sz="half" idx="2"/>
          </p:nvPr>
        </p:nvSpPr>
        <p:spPr>
          <a:xfrm>
            <a:off x="609600" y="1484784"/>
            <a:ext cx="2971800" cy="4752528"/>
          </a:xfrm>
        </p:spPr>
        <p:txBody>
          <a:bodyPr>
            <a:normAutofit lnSpcReduction="10000"/>
          </a:bodyPr>
          <a:lstStyle/>
          <a:p>
            <a:pPr algn="just"/>
            <a:r>
              <a:rPr lang="es-ES" sz="1800" dirty="0">
                <a:latin typeface="Calibri" pitchFamily="34" charset="0"/>
                <a:cs typeface="Calibri" pitchFamily="34" charset="0"/>
              </a:rPr>
              <a:t>Los orígenes del Cubismo giran en torno a 1907, fecha en la que Picasso concluye </a:t>
            </a:r>
            <a:r>
              <a:rPr lang="es-ES" sz="1800" dirty="0" smtClean="0">
                <a:latin typeface="Calibri" pitchFamily="34" charset="0"/>
                <a:cs typeface="Calibri" pitchFamily="34" charset="0"/>
              </a:rPr>
              <a:t>«Las </a:t>
            </a:r>
            <a:r>
              <a:rPr lang="es-ES" sz="1800" dirty="0">
                <a:latin typeface="Calibri" pitchFamily="34" charset="0"/>
                <a:cs typeface="Calibri" pitchFamily="34" charset="0"/>
              </a:rPr>
              <a:t>Señoritas de </a:t>
            </a:r>
            <a:r>
              <a:rPr lang="es-ES" sz="1800" dirty="0" err="1" smtClean="0">
                <a:latin typeface="Calibri" pitchFamily="34" charset="0"/>
                <a:cs typeface="Calibri" pitchFamily="34" charset="0"/>
              </a:rPr>
              <a:t>Avignon</a:t>
            </a:r>
            <a:r>
              <a:rPr lang="es-ES" sz="1800" dirty="0" smtClean="0">
                <a:latin typeface="Calibri" pitchFamily="34" charset="0"/>
                <a:cs typeface="Calibri" pitchFamily="34" charset="0"/>
              </a:rPr>
              <a:t>», </a:t>
            </a:r>
            <a:r>
              <a:rPr lang="es-ES" sz="1800" dirty="0">
                <a:latin typeface="Calibri" pitchFamily="34" charset="0"/>
                <a:cs typeface="Calibri" pitchFamily="34" charset="0"/>
              </a:rPr>
              <a:t>que será el punto de partida.</a:t>
            </a:r>
          </a:p>
          <a:p>
            <a:pPr algn="just"/>
            <a:r>
              <a:rPr lang="es-ES" sz="1800" dirty="0">
                <a:latin typeface="Calibri" pitchFamily="34" charset="0"/>
                <a:cs typeface="Calibri" pitchFamily="34" charset="0"/>
              </a:rPr>
              <a:t>George Braque junto con Picasso son los inspiradores del </a:t>
            </a:r>
            <a:r>
              <a:rPr lang="es-ES" sz="1800" dirty="0" smtClean="0">
                <a:latin typeface="Calibri" pitchFamily="34" charset="0"/>
                <a:cs typeface="Calibri" pitchFamily="34" charset="0"/>
              </a:rPr>
              <a:t>movimiento. </a:t>
            </a:r>
            <a:endParaRPr lang="es-ES" sz="1800" dirty="0">
              <a:latin typeface="Calibri" pitchFamily="34" charset="0"/>
              <a:cs typeface="Calibri" pitchFamily="34" charset="0"/>
            </a:endParaRPr>
          </a:p>
          <a:p>
            <a:pPr algn="just"/>
            <a:r>
              <a:rPr lang="es-ES" sz="1800" dirty="0">
                <a:latin typeface="Calibri" pitchFamily="34" charset="0"/>
                <a:cs typeface="Calibri" pitchFamily="34" charset="0"/>
              </a:rPr>
              <a:t>A</a:t>
            </a:r>
            <a:r>
              <a:rPr lang="es-ES" sz="1800" dirty="0" smtClean="0">
                <a:latin typeface="Calibri" pitchFamily="34" charset="0"/>
                <a:cs typeface="Calibri" pitchFamily="34" charset="0"/>
              </a:rPr>
              <a:t>lgunos </a:t>
            </a:r>
            <a:r>
              <a:rPr lang="es-ES" sz="1800" dirty="0">
                <a:latin typeface="Calibri" pitchFamily="34" charset="0"/>
                <a:cs typeface="Calibri" pitchFamily="34" charset="0"/>
              </a:rPr>
              <a:t>de los principales </a:t>
            </a:r>
            <a:r>
              <a:rPr lang="es-ES" sz="1800" dirty="0" smtClean="0">
                <a:latin typeface="Calibri" pitchFamily="34" charset="0"/>
                <a:cs typeface="Calibri" pitchFamily="34" charset="0"/>
              </a:rPr>
              <a:t>maestros del cubismo </a:t>
            </a:r>
            <a:r>
              <a:rPr lang="es-ES" sz="1800" dirty="0">
                <a:latin typeface="Calibri" pitchFamily="34" charset="0"/>
                <a:cs typeface="Calibri" pitchFamily="34" charset="0"/>
              </a:rPr>
              <a:t>son Juan Gris, </a:t>
            </a:r>
            <a:r>
              <a:rPr lang="es-ES" sz="1800" dirty="0" err="1">
                <a:latin typeface="Calibri" pitchFamily="34" charset="0"/>
                <a:cs typeface="Calibri" pitchFamily="34" charset="0"/>
              </a:rPr>
              <a:t>Fernand</a:t>
            </a:r>
            <a:r>
              <a:rPr lang="es-ES" sz="1800" dirty="0">
                <a:latin typeface="Calibri" pitchFamily="34" charset="0"/>
                <a:cs typeface="Calibri" pitchFamily="34" charset="0"/>
              </a:rPr>
              <a:t> </a:t>
            </a:r>
            <a:r>
              <a:rPr lang="es-ES" sz="1800" dirty="0" err="1">
                <a:latin typeface="Calibri" pitchFamily="34" charset="0"/>
                <a:cs typeface="Calibri" pitchFamily="34" charset="0"/>
              </a:rPr>
              <a:t>Leger</a:t>
            </a:r>
            <a:r>
              <a:rPr lang="es-ES" sz="1800" dirty="0">
                <a:latin typeface="Calibri" pitchFamily="34" charset="0"/>
                <a:cs typeface="Calibri" pitchFamily="34" charset="0"/>
              </a:rPr>
              <a:t>, Jean </a:t>
            </a:r>
            <a:r>
              <a:rPr lang="es-ES" sz="1800" dirty="0" err="1">
                <a:latin typeface="Calibri" pitchFamily="34" charset="0"/>
                <a:cs typeface="Calibri" pitchFamily="34" charset="0"/>
              </a:rPr>
              <a:t>Metzinger</a:t>
            </a:r>
            <a:r>
              <a:rPr lang="es-ES" sz="1800" dirty="0">
                <a:latin typeface="Calibri" pitchFamily="34" charset="0"/>
                <a:cs typeface="Calibri" pitchFamily="34" charset="0"/>
              </a:rPr>
              <a:t> y Albert </a:t>
            </a:r>
            <a:r>
              <a:rPr lang="es-ES" sz="1800" dirty="0" err="1">
                <a:latin typeface="Calibri" pitchFamily="34" charset="0"/>
                <a:cs typeface="Calibri" pitchFamily="34" charset="0"/>
              </a:rPr>
              <a:t>Gleizes</a:t>
            </a:r>
            <a:r>
              <a:rPr lang="es-ES" sz="1800" dirty="0">
                <a:latin typeface="Calibri" pitchFamily="34" charset="0"/>
                <a:cs typeface="Calibri" pitchFamily="34" charset="0"/>
              </a:rPr>
              <a:t>, pero con anterioridad, </a:t>
            </a:r>
            <a:r>
              <a:rPr lang="es-ES" sz="1800" dirty="0" err="1">
                <a:latin typeface="Calibri" pitchFamily="34" charset="0"/>
                <a:cs typeface="Calibri" pitchFamily="34" charset="0"/>
              </a:rPr>
              <a:t>Cézanne</a:t>
            </a:r>
            <a:r>
              <a:rPr lang="es-ES" sz="1800" dirty="0">
                <a:latin typeface="Calibri" pitchFamily="34" charset="0"/>
                <a:cs typeface="Calibri" pitchFamily="34" charset="0"/>
              </a:rPr>
              <a:t> ya habría marcado el camino.</a:t>
            </a:r>
          </a:p>
          <a:p>
            <a:pPr algn="just"/>
            <a:endParaRPr lang="es-ES" dirty="0"/>
          </a:p>
        </p:txBody>
      </p:sp>
      <p:pic>
        <p:nvPicPr>
          <p:cNvPr id="5" name="4 Imagen" descr="Cubismo. Pintura cubista"/>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4664"/>
            <a:ext cx="3960440" cy="5976664"/>
          </a:xfrm>
          <a:prstGeom prst="rect">
            <a:avLst/>
          </a:prstGeom>
          <a:noFill/>
          <a:ln>
            <a:noFill/>
          </a:ln>
        </p:spPr>
      </p:pic>
    </p:spTree>
    <p:extLst>
      <p:ext uri="{BB962C8B-B14F-4D97-AF65-F5344CB8AC3E}">
        <p14:creationId xmlns:p14="http://schemas.microsoft.com/office/powerpoint/2010/main" val="123743386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cap="none" dirty="0">
                <a:solidFill>
                  <a:schemeClr val="tx2"/>
                </a:solidFill>
                <a:latin typeface="Calibri" pitchFamily="34" charset="0"/>
                <a:cs typeface="Calibri" pitchFamily="34" charset="0"/>
              </a:rPr>
              <a:t>E</a:t>
            </a:r>
            <a:r>
              <a:rPr lang="es-ES" cap="none" dirty="0" smtClean="0">
                <a:solidFill>
                  <a:schemeClr val="tx2"/>
                </a:solidFill>
                <a:latin typeface="Calibri" pitchFamily="34" charset="0"/>
                <a:cs typeface="Calibri" pitchFamily="34" charset="0"/>
              </a:rPr>
              <a:t>tapas del cubismo</a:t>
            </a:r>
            <a:r>
              <a:rPr lang="es-ES" cap="none" dirty="0" smtClean="0">
                <a:latin typeface="Calibri" pitchFamily="34" charset="0"/>
                <a:cs typeface="Calibri" pitchFamily="34" charset="0"/>
              </a:rPr>
              <a:t/>
            </a:r>
            <a:br>
              <a:rPr lang="es-ES" cap="none" dirty="0" smtClean="0">
                <a:latin typeface="Calibri" pitchFamily="34" charset="0"/>
                <a:cs typeface="Calibri" pitchFamily="34" charset="0"/>
              </a:rPr>
            </a:br>
            <a:endParaRPr lang="es-ES" cap="none" dirty="0">
              <a:latin typeface="Calibri" pitchFamily="34" charset="0"/>
              <a:cs typeface="Calibri" pitchFamily="34" charset="0"/>
            </a:endParaRPr>
          </a:p>
        </p:txBody>
      </p:sp>
      <p:sp>
        <p:nvSpPr>
          <p:cNvPr id="3" name="2 Marcador de contenido"/>
          <p:cNvSpPr>
            <a:spLocks noGrp="1"/>
          </p:cNvSpPr>
          <p:nvPr>
            <p:ph sz="quarter" idx="13"/>
          </p:nvPr>
        </p:nvSpPr>
        <p:spPr>
          <a:xfrm>
            <a:off x="609600" y="908720"/>
            <a:ext cx="7924800" cy="5400600"/>
          </a:xfrm>
        </p:spPr>
        <p:txBody>
          <a:bodyPr>
            <a:normAutofit/>
          </a:bodyPr>
          <a:lstStyle/>
          <a:p>
            <a:pPr marL="0" indent="0" algn="just">
              <a:buNone/>
            </a:pPr>
            <a:r>
              <a:rPr lang="es-ES" dirty="0" smtClean="0">
                <a:latin typeface="Calibri" pitchFamily="34" charset="0"/>
                <a:cs typeface="Calibri" pitchFamily="34" charset="0"/>
              </a:rPr>
              <a:t>Se </a:t>
            </a:r>
            <a:r>
              <a:rPr lang="es-ES" dirty="0">
                <a:latin typeface="Calibri" pitchFamily="34" charset="0"/>
                <a:cs typeface="Calibri" pitchFamily="34" charset="0"/>
              </a:rPr>
              <a:t>distinguen diversas fases en el desarrollo del </a:t>
            </a:r>
            <a:r>
              <a:rPr lang="es-ES" dirty="0" smtClean="0">
                <a:latin typeface="Calibri" pitchFamily="34" charset="0"/>
                <a:cs typeface="Calibri" pitchFamily="34" charset="0"/>
              </a:rPr>
              <a:t>Cubismo, sin embargo, son las siguientes las mas prominentes.</a:t>
            </a:r>
            <a:endParaRPr lang="es-ES" dirty="0">
              <a:latin typeface="Calibri" pitchFamily="34" charset="0"/>
              <a:cs typeface="Calibri" pitchFamily="34" charset="0"/>
            </a:endParaRPr>
          </a:p>
          <a:p>
            <a:pPr algn="just"/>
            <a:r>
              <a:rPr lang="es-ES" u="sng" dirty="0">
                <a:latin typeface="Calibri" pitchFamily="34" charset="0"/>
                <a:cs typeface="Calibri" pitchFamily="34" charset="0"/>
              </a:rPr>
              <a:t>Cubismo Analítico</a:t>
            </a:r>
          </a:p>
          <a:p>
            <a:pPr marL="0" indent="0" algn="just">
              <a:buNone/>
            </a:pPr>
            <a:r>
              <a:rPr lang="es-ES" dirty="0">
                <a:latin typeface="Calibri" pitchFamily="34" charset="0"/>
                <a:cs typeface="Calibri" pitchFamily="34" charset="0"/>
              </a:rPr>
              <a:t>C</a:t>
            </a:r>
            <a:r>
              <a:rPr lang="es-ES" dirty="0" smtClean="0">
                <a:latin typeface="Calibri" pitchFamily="34" charset="0"/>
                <a:cs typeface="Calibri" pitchFamily="34" charset="0"/>
              </a:rPr>
              <a:t>aracterizado </a:t>
            </a:r>
            <a:r>
              <a:rPr lang="es-ES" dirty="0">
                <a:latin typeface="Calibri" pitchFamily="34" charset="0"/>
                <a:cs typeface="Calibri" pitchFamily="34" charset="0"/>
              </a:rPr>
              <a:t>por la descomposición de la forma y de las figuras en múltiples partes, todas ellas geométricas. El objetivo es examinarlas y ordenarlas por separado. Es el cubismo más puro y el de más difícil comprensión.</a:t>
            </a:r>
          </a:p>
          <a:p>
            <a:pPr algn="just"/>
            <a:r>
              <a:rPr lang="es-ES" u="sng" dirty="0">
                <a:latin typeface="Calibri" pitchFamily="34" charset="0"/>
                <a:cs typeface="Calibri" pitchFamily="34" charset="0"/>
              </a:rPr>
              <a:t>Cubismo Sintético</a:t>
            </a:r>
          </a:p>
          <a:p>
            <a:pPr marL="0" indent="0" algn="just">
              <a:buNone/>
            </a:pPr>
            <a:r>
              <a:rPr lang="es-ES" dirty="0">
                <a:latin typeface="Calibri" pitchFamily="34" charset="0"/>
                <a:cs typeface="Calibri" pitchFamily="34" charset="0"/>
              </a:rPr>
              <a:t>E</a:t>
            </a:r>
            <a:r>
              <a:rPr lang="es-ES" dirty="0" smtClean="0">
                <a:latin typeface="Calibri" pitchFamily="34" charset="0"/>
                <a:cs typeface="Calibri" pitchFamily="34" charset="0"/>
              </a:rPr>
              <a:t>s </a:t>
            </a:r>
            <a:r>
              <a:rPr lang="es-ES" dirty="0">
                <a:latin typeface="Calibri" pitchFamily="34" charset="0"/>
                <a:cs typeface="Calibri" pitchFamily="34" charset="0"/>
              </a:rPr>
              <a:t>la libre reconstitución de la imagen del objeto disuelto. </a:t>
            </a:r>
            <a:endParaRPr lang="es-ES" dirty="0" smtClean="0">
              <a:latin typeface="Calibri" pitchFamily="34" charset="0"/>
              <a:cs typeface="Calibri" pitchFamily="34" charset="0"/>
            </a:endParaRPr>
          </a:p>
          <a:p>
            <a:pPr marL="0" indent="0" algn="just">
              <a:buNone/>
            </a:pPr>
            <a:r>
              <a:rPr lang="es-ES" dirty="0" smtClean="0">
                <a:latin typeface="Calibri" pitchFamily="34" charset="0"/>
                <a:cs typeface="Calibri" pitchFamily="34" charset="0"/>
              </a:rPr>
              <a:t>El </a:t>
            </a:r>
            <a:r>
              <a:rPr lang="es-ES" dirty="0">
                <a:latin typeface="Calibri" pitchFamily="34" charset="0"/>
                <a:cs typeface="Calibri" pitchFamily="34" charset="0"/>
              </a:rPr>
              <a:t>objeto ya no es analizado y desmembrado en todas sus partes, sino que se resume su fisonomía esencial. La síntesis se realiza resaltando en el lienzo las partes más significativas de la figura que serán vistas por todos sus lados.</a:t>
            </a:r>
          </a:p>
          <a:p>
            <a:pPr marL="0" indent="0" algn="just">
              <a:buNone/>
            </a:pPr>
            <a:r>
              <a:rPr lang="es-ES" dirty="0">
                <a:latin typeface="Calibri" pitchFamily="34" charset="0"/>
                <a:cs typeface="Calibri" pitchFamily="34" charset="0"/>
              </a:rPr>
              <a:t>Algo fundamental en esta etapa es la técnica del collage, la inserción en el cuadro de elementos de la vida cotidiana como papeles, telas y objetos diversos. El primero en practicarlo fue Braque. El collage nos ayuda a recuperar el referente concreto, a partir de aquí ya no interesa el análisis minucioso, sino la imagen global.</a:t>
            </a:r>
          </a:p>
          <a:p>
            <a:endParaRPr lang="es-ES" dirty="0"/>
          </a:p>
        </p:txBody>
      </p:sp>
    </p:spTree>
    <p:extLst>
      <p:ext uri="{BB962C8B-B14F-4D97-AF65-F5344CB8AC3E}">
        <p14:creationId xmlns:p14="http://schemas.microsoft.com/office/powerpoint/2010/main" val="247556752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2971800" cy="541040"/>
          </a:xfrm>
        </p:spPr>
        <p:txBody>
          <a:bodyPr/>
          <a:lstStyle/>
          <a:p>
            <a:pPr algn="ctr"/>
            <a:r>
              <a:rPr lang="es-ES" sz="2800" dirty="0">
                <a:latin typeface="Calibri" pitchFamily="34" charset="0"/>
                <a:cs typeface="Calibri" pitchFamily="34" charset="0"/>
              </a:rPr>
              <a:t>F</a:t>
            </a:r>
            <a:r>
              <a:rPr lang="es-ES" sz="2800" dirty="0" smtClean="0">
                <a:latin typeface="Calibri" pitchFamily="34" charset="0"/>
                <a:cs typeface="Calibri" pitchFamily="34" charset="0"/>
              </a:rPr>
              <a:t>uturismo</a:t>
            </a:r>
            <a:endParaRPr lang="es-ES" sz="2800" dirty="0">
              <a:latin typeface="Calibri" pitchFamily="34" charset="0"/>
              <a:cs typeface="Calibri" pitchFamily="34" charset="0"/>
            </a:endParaRPr>
          </a:p>
        </p:txBody>
      </p:sp>
      <p:sp>
        <p:nvSpPr>
          <p:cNvPr id="4" name="3 Marcador de texto"/>
          <p:cNvSpPr>
            <a:spLocks noGrp="1"/>
          </p:cNvSpPr>
          <p:nvPr>
            <p:ph type="body" sz="half" idx="2"/>
          </p:nvPr>
        </p:nvSpPr>
        <p:spPr>
          <a:xfrm>
            <a:off x="395536" y="908720"/>
            <a:ext cx="3600400" cy="5256584"/>
          </a:xfrm>
        </p:spPr>
        <p:txBody>
          <a:bodyPr>
            <a:normAutofit/>
          </a:bodyPr>
          <a:lstStyle/>
          <a:p>
            <a:pPr algn="just"/>
            <a:r>
              <a:rPr lang="es-ES" sz="1800" dirty="0">
                <a:latin typeface="Calibri" pitchFamily="34" charset="0"/>
                <a:cs typeface="Calibri" pitchFamily="34" charset="0"/>
              </a:rPr>
              <a:t>El futurismo como movimiento artístico nació en </a:t>
            </a:r>
            <a:r>
              <a:rPr lang="es-ES" sz="1800" dirty="0" smtClean="0">
                <a:latin typeface="Calibri" pitchFamily="34" charset="0"/>
                <a:cs typeface="Calibri" pitchFamily="34" charset="0"/>
              </a:rPr>
              <a:t>Italia, entre </a:t>
            </a:r>
            <a:r>
              <a:rPr lang="es-ES" sz="1800" dirty="0">
                <a:latin typeface="Calibri" pitchFamily="34" charset="0"/>
                <a:cs typeface="Calibri" pitchFamily="34" charset="0"/>
              </a:rPr>
              <a:t>las dos guerras mundiales. El ideal de belleza futurista se basaba en la idea de velocidad</a:t>
            </a:r>
            <a:r>
              <a:rPr lang="es-ES" sz="1800" dirty="0" smtClean="0">
                <a:latin typeface="Calibri" pitchFamily="34" charset="0"/>
                <a:cs typeface="Calibri" pitchFamily="34" charset="0"/>
              </a:rPr>
              <a:t>.</a:t>
            </a:r>
            <a:endParaRPr lang="es-ES" sz="1800" dirty="0">
              <a:latin typeface="Calibri" pitchFamily="34" charset="0"/>
              <a:cs typeface="Calibri" pitchFamily="34" charset="0"/>
            </a:endParaRPr>
          </a:p>
          <a:p>
            <a:pPr algn="just"/>
            <a:r>
              <a:rPr lang="es-ES" sz="1800" dirty="0">
                <a:latin typeface="Calibri" pitchFamily="34" charset="0"/>
                <a:cs typeface="Calibri" pitchFamily="34" charset="0"/>
              </a:rPr>
              <a:t>El poeta Filippo Tommaso </a:t>
            </a:r>
            <a:r>
              <a:rPr lang="es-ES" sz="1800" dirty="0" err="1">
                <a:latin typeface="Calibri" pitchFamily="34" charset="0"/>
                <a:cs typeface="Calibri" pitchFamily="34" charset="0"/>
              </a:rPr>
              <a:t>Marinetti</a:t>
            </a:r>
            <a:r>
              <a:rPr lang="es-ES" sz="1800" dirty="0">
                <a:latin typeface="Calibri" pitchFamily="34" charset="0"/>
                <a:cs typeface="Calibri" pitchFamily="34" charset="0"/>
              </a:rPr>
              <a:t> fue quien hizo la apología de su estética y </a:t>
            </a:r>
            <a:r>
              <a:rPr lang="es-ES" sz="1800" dirty="0" smtClean="0">
                <a:latin typeface="Calibri" pitchFamily="34" charset="0"/>
                <a:cs typeface="Calibri" pitchFamily="34" charset="0"/>
              </a:rPr>
              <a:t>se encargó </a:t>
            </a:r>
            <a:r>
              <a:rPr lang="es-ES" sz="1800" dirty="0">
                <a:latin typeface="Calibri" pitchFamily="34" charset="0"/>
                <a:cs typeface="Calibri" pitchFamily="34" charset="0"/>
              </a:rPr>
              <a:t>de redactar su manifiesto. </a:t>
            </a:r>
            <a:r>
              <a:rPr lang="es-ES" sz="1800" dirty="0" smtClean="0">
                <a:latin typeface="Calibri" pitchFamily="34" charset="0"/>
                <a:cs typeface="Calibri" pitchFamily="34" charset="0"/>
              </a:rPr>
              <a:t>El poeta </a:t>
            </a:r>
            <a:r>
              <a:rPr lang="es-ES" sz="1800" dirty="0" smtClean="0">
                <a:latin typeface="Calibri" pitchFamily="34" charset="0"/>
                <a:cs typeface="Calibri" pitchFamily="34" charset="0"/>
              </a:rPr>
              <a:t>afirmaba </a:t>
            </a:r>
            <a:r>
              <a:rPr lang="es-ES" sz="1800" dirty="0">
                <a:latin typeface="Calibri" pitchFamily="34" charset="0"/>
                <a:cs typeface="Calibri" pitchFamily="34" charset="0"/>
              </a:rPr>
              <a:t>que era necesario prenderle fuego a todos los museos de bellas artes.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La </a:t>
            </a:r>
            <a:r>
              <a:rPr lang="es-ES" sz="1800" dirty="0">
                <a:latin typeface="Calibri" pitchFamily="34" charset="0"/>
                <a:cs typeface="Calibri" pitchFamily="34" charset="0"/>
              </a:rPr>
              <a:t>idea máxima de belleza futurista él la encontraba en la rueda de un automóvil, no solo porque era bella, sino porque también era útil.</a:t>
            </a:r>
          </a:p>
          <a:p>
            <a:endParaRPr lang="es-ES" sz="1600" dirty="0"/>
          </a:p>
        </p:txBody>
      </p:sp>
      <p:pic>
        <p:nvPicPr>
          <p:cNvPr id="5" name="4 Imagen" descr="Cronofotografía de Bragaglia"/>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135373"/>
            <a:ext cx="4752528" cy="4104456"/>
          </a:xfrm>
          <a:prstGeom prst="rect">
            <a:avLst/>
          </a:prstGeom>
          <a:noFill/>
          <a:ln>
            <a:solidFill>
              <a:schemeClr val="tx2"/>
            </a:solidFill>
          </a:ln>
          <a:effectLst>
            <a:glow rad="228600">
              <a:schemeClr val="accent5">
                <a:satMod val="175000"/>
                <a:alpha val="40000"/>
              </a:schemeClr>
            </a:glow>
          </a:effectLst>
        </p:spPr>
      </p:pic>
    </p:spTree>
    <p:extLst>
      <p:ext uri="{BB962C8B-B14F-4D97-AF65-F5344CB8AC3E}">
        <p14:creationId xmlns:p14="http://schemas.microsoft.com/office/powerpoint/2010/main" val="20020469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67463"/>
            <a:ext cx="2971800" cy="1097280"/>
          </a:xfrm>
        </p:spPr>
        <p:txBody>
          <a:bodyPr/>
          <a:lstStyle/>
          <a:p>
            <a:pPr algn="ctr"/>
            <a:r>
              <a:rPr lang="es-ES" sz="3200" dirty="0">
                <a:latin typeface="Calibri" pitchFamily="34" charset="0"/>
                <a:cs typeface="Calibri" pitchFamily="34" charset="0"/>
              </a:rPr>
              <a:t>Los </a:t>
            </a:r>
            <a:r>
              <a:rPr lang="es-ES" sz="3200" dirty="0" smtClean="0">
                <a:latin typeface="Calibri" pitchFamily="34" charset="0"/>
                <a:cs typeface="Calibri" pitchFamily="34" charset="0"/>
              </a:rPr>
              <a:t>escultores del futurismo</a:t>
            </a:r>
            <a:endParaRPr lang="es-ES" sz="3200" dirty="0">
              <a:latin typeface="Calibri" pitchFamily="34" charset="0"/>
              <a:cs typeface="Calibri" pitchFamily="34" charset="0"/>
            </a:endParaRPr>
          </a:p>
        </p:txBody>
      </p:sp>
      <p:sp>
        <p:nvSpPr>
          <p:cNvPr id="4" name="3 Marcador de texto"/>
          <p:cNvSpPr>
            <a:spLocks noGrp="1"/>
          </p:cNvSpPr>
          <p:nvPr>
            <p:ph type="body" sz="half" idx="2"/>
          </p:nvPr>
        </p:nvSpPr>
        <p:spPr>
          <a:xfrm>
            <a:off x="539552" y="1404269"/>
            <a:ext cx="2971800" cy="3905446"/>
          </a:xfrm>
        </p:spPr>
        <p:txBody>
          <a:bodyPr>
            <a:normAutofit/>
          </a:bodyPr>
          <a:lstStyle/>
          <a:p>
            <a:pPr algn="just"/>
            <a:r>
              <a:rPr lang="es-ES" sz="2000" dirty="0">
                <a:latin typeface="Calibri" pitchFamily="34" charset="0"/>
                <a:cs typeface="Calibri" pitchFamily="34" charset="0"/>
              </a:rPr>
              <a:t>En las esculturas futuristas también se intentará representar el movimiento. </a:t>
            </a:r>
            <a:endParaRPr lang="es-ES" sz="2000" dirty="0" smtClean="0">
              <a:latin typeface="Calibri" pitchFamily="34" charset="0"/>
              <a:cs typeface="Calibri" pitchFamily="34" charset="0"/>
            </a:endParaRPr>
          </a:p>
          <a:p>
            <a:pPr algn="just"/>
            <a:r>
              <a:rPr lang="es-ES" sz="2000" dirty="0" smtClean="0">
                <a:latin typeface="Calibri" pitchFamily="34" charset="0"/>
                <a:cs typeface="Calibri" pitchFamily="34" charset="0"/>
              </a:rPr>
              <a:t>Para </a:t>
            </a:r>
            <a:r>
              <a:rPr lang="es-ES" sz="2000" dirty="0">
                <a:latin typeface="Calibri" pitchFamily="34" charset="0"/>
                <a:cs typeface="Calibri" pitchFamily="34" charset="0"/>
              </a:rPr>
              <a:t>ello los planos se desarrollan en el espacio. Los pintores futuristas son, </a:t>
            </a:r>
            <a:r>
              <a:rPr lang="es-ES" sz="2000" dirty="0" smtClean="0">
                <a:latin typeface="Calibri" pitchFamily="34" charset="0"/>
                <a:cs typeface="Calibri" pitchFamily="34" charset="0"/>
              </a:rPr>
              <a:t>generalmente, también escultores. Destacan </a:t>
            </a:r>
            <a:r>
              <a:rPr lang="es-ES" sz="2000" dirty="0" err="1" smtClean="0">
                <a:latin typeface="Calibri" pitchFamily="34" charset="0"/>
                <a:cs typeface="Calibri" pitchFamily="34" charset="0"/>
              </a:rPr>
              <a:t>Umberto</a:t>
            </a:r>
            <a:r>
              <a:rPr lang="es-ES" sz="2000" dirty="0" smtClean="0">
                <a:latin typeface="Calibri" pitchFamily="34" charset="0"/>
                <a:cs typeface="Calibri" pitchFamily="34" charset="0"/>
              </a:rPr>
              <a:t> </a:t>
            </a:r>
            <a:r>
              <a:rPr lang="es-ES" sz="2000" dirty="0" err="1">
                <a:latin typeface="Calibri" pitchFamily="34" charset="0"/>
                <a:cs typeface="Calibri" pitchFamily="34" charset="0"/>
              </a:rPr>
              <a:t>Boccioni</a:t>
            </a:r>
            <a:r>
              <a:rPr lang="es-ES" sz="2000" dirty="0">
                <a:latin typeface="Calibri" pitchFamily="34" charset="0"/>
                <a:cs typeface="Calibri" pitchFamily="34" charset="0"/>
              </a:rPr>
              <a:t>, quien más cultivó la escultura.</a:t>
            </a:r>
          </a:p>
        </p:txBody>
      </p:sp>
      <p:pic>
        <p:nvPicPr>
          <p:cNvPr id="5" name="4 Imagen" descr="http://4.bp.blogspot.com/_yQSHDTdBVbo/TBPhoacJoUI/AAAAAAAAAFM/64IEuyaFPAs/s1600/runido-arte-el-futurismo-llega-a-la-tate-modern-de-londres-00.jpg"/>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2656"/>
            <a:ext cx="5040560" cy="6048672"/>
          </a:xfrm>
          <a:prstGeom prst="rect">
            <a:avLst/>
          </a:prstGeom>
          <a:noFill/>
          <a:ln>
            <a:noFill/>
          </a:ln>
        </p:spPr>
      </p:pic>
    </p:spTree>
    <p:extLst>
      <p:ext uri="{BB962C8B-B14F-4D97-AF65-F5344CB8AC3E}">
        <p14:creationId xmlns:p14="http://schemas.microsoft.com/office/powerpoint/2010/main" val="298147566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3187824" cy="757064"/>
          </a:xfrm>
        </p:spPr>
        <p:txBody>
          <a:bodyPr/>
          <a:lstStyle/>
          <a:p>
            <a:pPr algn="ctr"/>
            <a:r>
              <a:rPr lang="es-ES" sz="2400" dirty="0">
                <a:latin typeface="Calibri" pitchFamily="34" charset="0"/>
                <a:cs typeface="Calibri" pitchFamily="34" charset="0"/>
              </a:rPr>
              <a:t>Paul Gauguin </a:t>
            </a:r>
            <a:r>
              <a:rPr lang="es-ES" sz="2400" dirty="0" smtClean="0">
                <a:latin typeface="Calibri" pitchFamily="34" charset="0"/>
                <a:cs typeface="Calibri" pitchFamily="34" charset="0"/>
              </a:rPr>
              <a:t/>
            </a:r>
            <a:br>
              <a:rPr lang="es-ES" sz="2400" dirty="0" smtClean="0">
                <a:latin typeface="Calibri" pitchFamily="34" charset="0"/>
                <a:cs typeface="Calibri" pitchFamily="34" charset="0"/>
              </a:rPr>
            </a:br>
            <a:r>
              <a:rPr lang="es-ES" sz="2400" dirty="0" smtClean="0">
                <a:latin typeface="Calibri" pitchFamily="34" charset="0"/>
                <a:cs typeface="Calibri" pitchFamily="34" charset="0"/>
              </a:rPr>
              <a:t>(</a:t>
            </a:r>
            <a:r>
              <a:rPr lang="es-ES" sz="2400" dirty="0">
                <a:latin typeface="Calibri" pitchFamily="34" charset="0"/>
                <a:cs typeface="Calibri" pitchFamily="34" charset="0"/>
              </a:rPr>
              <a:t>1848-1903)</a:t>
            </a:r>
          </a:p>
        </p:txBody>
      </p:sp>
      <p:sp>
        <p:nvSpPr>
          <p:cNvPr id="4" name="3 Marcador de texto"/>
          <p:cNvSpPr>
            <a:spLocks noGrp="1"/>
          </p:cNvSpPr>
          <p:nvPr>
            <p:ph type="body" sz="half" idx="2"/>
          </p:nvPr>
        </p:nvSpPr>
        <p:spPr>
          <a:xfrm>
            <a:off x="609600" y="1340768"/>
            <a:ext cx="2971800" cy="5040560"/>
          </a:xfrm>
        </p:spPr>
        <p:txBody>
          <a:bodyPr>
            <a:normAutofit fontScale="85000" lnSpcReduction="10000"/>
          </a:bodyPr>
          <a:lstStyle/>
          <a:p>
            <a:pPr algn="just"/>
            <a:r>
              <a:rPr lang="es-ES" sz="2000" dirty="0">
                <a:latin typeface="Calibri" pitchFamily="34" charset="0"/>
                <a:cs typeface="Calibri" pitchFamily="34" charset="0"/>
              </a:rPr>
              <a:t>Eugène Henri Paul </a:t>
            </a:r>
            <a:r>
              <a:rPr lang="es-ES" sz="2000" dirty="0" smtClean="0">
                <a:latin typeface="Calibri" pitchFamily="34" charset="0"/>
                <a:cs typeface="Calibri" pitchFamily="34" charset="0"/>
              </a:rPr>
              <a:t>Gauguin</a:t>
            </a:r>
            <a:r>
              <a:rPr lang="es-ES" sz="2000" dirty="0" smtClean="0">
                <a:latin typeface="Calibri" pitchFamily="34" charset="0"/>
                <a:cs typeface="Calibri" pitchFamily="34" charset="0"/>
              </a:rPr>
              <a:t> </a:t>
            </a:r>
            <a:r>
              <a:rPr lang="es-ES" sz="2000" dirty="0">
                <a:latin typeface="Calibri" pitchFamily="34" charset="0"/>
                <a:cs typeface="Calibri" pitchFamily="34" charset="0"/>
              </a:rPr>
              <a:t>tuvo siempre una </a:t>
            </a:r>
            <a:r>
              <a:rPr lang="es-ES" sz="2000" dirty="0" smtClean="0">
                <a:latin typeface="Calibri" pitchFamily="34" charset="0"/>
                <a:cs typeface="Calibri" pitchFamily="34" charset="0"/>
              </a:rPr>
              <a:t>mirada diferente </a:t>
            </a:r>
            <a:r>
              <a:rPr lang="es-ES" sz="2000" dirty="0">
                <a:latin typeface="Calibri" pitchFamily="34" charset="0"/>
                <a:cs typeface="Calibri" pitchFamily="34" charset="0"/>
              </a:rPr>
              <a:t>respecto de los impresionistas </a:t>
            </a:r>
            <a:r>
              <a:rPr lang="es-ES" sz="2000" dirty="0" smtClean="0">
                <a:latin typeface="Calibri" pitchFamily="34" charset="0"/>
                <a:cs typeface="Calibri" pitchFamily="34" charset="0"/>
              </a:rPr>
              <a:t>parisinos. prefería </a:t>
            </a:r>
            <a:r>
              <a:rPr lang="es-ES" sz="2000" dirty="0">
                <a:latin typeface="Calibri" pitchFamily="34" charset="0"/>
                <a:cs typeface="Calibri" pitchFamily="34" charset="0"/>
              </a:rPr>
              <a:t>la sencillez y los colores </a:t>
            </a:r>
            <a:r>
              <a:rPr lang="es-ES" sz="2000" dirty="0" smtClean="0">
                <a:latin typeface="Calibri" pitchFamily="34" charset="0"/>
                <a:cs typeface="Calibri" pitchFamily="34" charset="0"/>
              </a:rPr>
              <a:t>vivos. </a:t>
            </a:r>
          </a:p>
          <a:p>
            <a:pPr algn="just"/>
            <a:r>
              <a:rPr lang="es-ES" sz="2000" dirty="0" smtClean="0">
                <a:latin typeface="Calibri" pitchFamily="34" charset="0"/>
                <a:cs typeface="Calibri" pitchFamily="34" charset="0"/>
              </a:rPr>
              <a:t>Conoció</a:t>
            </a:r>
            <a:r>
              <a:rPr lang="es-ES" sz="2000" dirty="0" smtClean="0">
                <a:latin typeface="Calibri" pitchFamily="34" charset="0"/>
                <a:cs typeface="Calibri" pitchFamily="34" charset="0"/>
              </a:rPr>
              <a:t> brevemente y entabló una relación laboral con el pintor Vincent </a:t>
            </a:r>
            <a:r>
              <a:rPr lang="es-ES" sz="2000" dirty="0">
                <a:latin typeface="Calibri" pitchFamily="34" charset="0"/>
                <a:cs typeface="Calibri" pitchFamily="34" charset="0"/>
              </a:rPr>
              <a:t>v</a:t>
            </a:r>
            <a:r>
              <a:rPr lang="es-ES" sz="2000" dirty="0" smtClean="0">
                <a:latin typeface="Calibri" pitchFamily="34" charset="0"/>
                <a:cs typeface="Calibri" pitchFamily="34" charset="0"/>
              </a:rPr>
              <a:t>an </a:t>
            </a:r>
            <a:r>
              <a:rPr lang="es-ES" sz="2000" dirty="0">
                <a:latin typeface="Calibri" pitchFamily="34" charset="0"/>
                <a:cs typeface="Calibri" pitchFamily="34" charset="0"/>
              </a:rPr>
              <a:t>Gogh </a:t>
            </a:r>
            <a:r>
              <a:rPr lang="es-ES" sz="2000" dirty="0" smtClean="0">
                <a:latin typeface="Calibri" pitchFamily="34" charset="0"/>
                <a:cs typeface="Calibri" pitchFamily="34" charset="0"/>
              </a:rPr>
              <a:t> que termino trágicamente en </a:t>
            </a:r>
            <a:r>
              <a:rPr lang="es-ES" sz="2000" dirty="0" smtClean="0">
                <a:latin typeface="Calibri" pitchFamily="34" charset="0"/>
                <a:cs typeface="Calibri" pitchFamily="34" charset="0"/>
              </a:rPr>
              <a:t>1888. </a:t>
            </a:r>
          </a:p>
          <a:p>
            <a:pPr algn="just"/>
            <a:r>
              <a:rPr lang="es-ES" sz="2000" dirty="0" smtClean="0">
                <a:latin typeface="Calibri" pitchFamily="34" charset="0"/>
                <a:cs typeface="Calibri" pitchFamily="34" charset="0"/>
              </a:rPr>
              <a:t>Entre otros viajes, también se dirigió a la polinesia (Tahití) </a:t>
            </a:r>
            <a:r>
              <a:rPr lang="es-ES" sz="2000" dirty="0">
                <a:latin typeface="Calibri" pitchFamily="34" charset="0"/>
                <a:cs typeface="Calibri" pitchFamily="34" charset="0"/>
              </a:rPr>
              <a:t>en busca de lo </a:t>
            </a:r>
            <a:r>
              <a:rPr lang="es-ES" sz="2000" dirty="0" smtClean="0">
                <a:latin typeface="Calibri" pitchFamily="34" charset="0"/>
                <a:cs typeface="Calibri" pitchFamily="34" charset="0"/>
              </a:rPr>
              <a:t>primitivo. </a:t>
            </a:r>
          </a:p>
          <a:p>
            <a:pPr algn="just"/>
            <a:r>
              <a:rPr lang="es-ES" sz="2000" dirty="0" smtClean="0">
                <a:latin typeface="Calibri" pitchFamily="34" charset="0"/>
                <a:cs typeface="Calibri" pitchFamily="34" charset="0"/>
              </a:rPr>
              <a:t>Recluido en las </a:t>
            </a:r>
            <a:r>
              <a:rPr lang="es-ES" sz="2000" dirty="0">
                <a:latin typeface="Calibri" pitchFamily="34" charset="0"/>
                <a:cs typeface="Calibri" pitchFamily="34" charset="0"/>
              </a:rPr>
              <a:t>islas </a:t>
            </a:r>
            <a:r>
              <a:rPr lang="es-ES" sz="2000" dirty="0" smtClean="0">
                <a:latin typeface="Calibri" pitchFamily="34" charset="0"/>
                <a:cs typeface="Calibri" pitchFamily="34" charset="0"/>
              </a:rPr>
              <a:t>Marquesas muere</a:t>
            </a:r>
            <a:r>
              <a:rPr lang="es-ES" sz="2000" dirty="0" smtClean="0">
                <a:latin typeface="Calibri" pitchFamily="34" charset="0"/>
                <a:cs typeface="Calibri" pitchFamily="34" charset="0"/>
              </a:rPr>
              <a:t>, probablemente de sífilis y lepra,</a:t>
            </a:r>
            <a:r>
              <a:rPr lang="es-ES" sz="2000" dirty="0" smtClean="0">
                <a:latin typeface="Calibri" pitchFamily="34" charset="0"/>
                <a:cs typeface="Calibri" pitchFamily="34" charset="0"/>
              </a:rPr>
              <a:t> </a:t>
            </a:r>
            <a:r>
              <a:rPr lang="es-ES" sz="2000" dirty="0" smtClean="0">
                <a:latin typeface="Calibri" pitchFamily="34" charset="0"/>
                <a:cs typeface="Calibri" pitchFamily="34" charset="0"/>
              </a:rPr>
              <a:t>acompañado </a:t>
            </a:r>
            <a:r>
              <a:rPr lang="es-ES" sz="2000" dirty="0">
                <a:latin typeface="Calibri" pitchFamily="34" charset="0"/>
                <a:cs typeface="Calibri" pitchFamily="34" charset="0"/>
              </a:rPr>
              <a:t>por un brujo y un </a:t>
            </a:r>
            <a:r>
              <a:rPr lang="es-ES" sz="2000" dirty="0" smtClean="0">
                <a:latin typeface="Calibri" pitchFamily="34" charset="0"/>
                <a:cs typeface="Calibri" pitchFamily="34" charset="0"/>
              </a:rPr>
              <a:t>misionero en 1903.</a:t>
            </a:r>
            <a:endParaRPr lang="es-ES" sz="2000" dirty="0">
              <a:latin typeface="Calibri" pitchFamily="34" charset="0"/>
              <a:cs typeface="Calibri" pitchFamily="34" charset="0"/>
            </a:endParaRPr>
          </a:p>
          <a:p>
            <a:endParaRPr lang="es-ES" dirty="0"/>
          </a:p>
        </p:txBody>
      </p:sp>
      <p:pic>
        <p:nvPicPr>
          <p:cNvPr id="5" name="4 Imagen" descr="Tahitian Landscape - Paul Gauguin">
            <a:hlinkClick r:id="rId2" tgtFrame="&quot;_blank&quot;"/>
          </p:cNvPr>
          <p:cNvPicPr/>
          <p:nvPr/>
        </p:nvPicPr>
        <p:blipFill rotWithShape="1">
          <a:blip r:embed="rId3">
            <a:extLst>
              <a:ext uri="{28A0092B-C50C-407E-A947-70E740481C1C}">
                <a14:useLocalDpi xmlns:a14="http://schemas.microsoft.com/office/drawing/2010/main" val="0"/>
              </a:ext>
            </a:extLst>
          </a:blip>
          <a:srcRect l="8500" t="7668" r="9000" b="8626"/>
          <a:stretch/>
        </p:blipFill>
        <p:spPr bwMode="auto">
          <a:xfrm>
            <a:off x="3563888" y="1340768"/>
            <a:ext cx="5400600" cy="4320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55635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2971800" cy="541040"/>
          </a:xfrm>
        </p:spPr>
        <p:txBody>
          <a:bodyPr/>
          <a:lstStyle/>
          <a:p>
            <a:pPr algn="ctr"/>
            <a:r>
              <a:rPr lang="es-ES" sz="2800" dirty="0">
                <a:latin typeface="Calibri" pitchFamily="34" charset="0"/>
                <a:cs typeface="Calibri" pitchFamily="34" charset="0"/>
              </a:rPr>
              <a:t>S</a:t>
            </a:r>
            <a:r>
              <a:rPr lang="es-ES" sz="2800" dirty="0" smtClean="0">
                <a:latin typeface="Calibri" pitchFamily="34" charset="0"/>
                <a:cs typeface="Calibri" pitchFamily="34" charset="0"/>
              </a:rPr>
              <a:t>urrealismo</a:t>
            </a:r>
            <a:endParaRPr lang="es-ES" sz="2800" dirty="0">
              <a:latin typeface="Calibri" pitchFamily="34" charset="0"/>
              <a:cs typeface="Calibri" pitchFamily="34" charset="0"/>
            </a:endParaRPr>
          </a:p>
        </p:txBody>
      </p:sp>
      <p:sp>
        <p:nvSpPr>
          <p:cNvPr id="4" name="3 Marcador de texto"/>
          <p:cNvSpPr>
            <a:spLocks noGrp="1"/>
          </p:cNvSpPr>
          <p:nvPr>
            <p:ph type="body" sz="half" idx="2"/>
          </p:nvPr>
        </p:nvSpPr>
        <p:spPr>
          <a:xfrm>
            <a:off x="609600" y="1340768"/>
            <a:ext cx="2971800" cy="4968552"/>
          </a:xfrm>
        </p:spPr>
        <p:txBody>
          <a:bodyPr>
            <a:normAutofit/>
          </a:bodyPr>
          <a:lstStyle/>
          <a:p>
            <a:pPr algn="just"/>
            <a:r>
              <a:rPr lang="es-ES" sz="1800" dirty="0">
                <a:latin typeface="Calibri" pitchFamily="34" charset="0"/>
                <a:cs typeface="Calibri" pitchFamily="34" charset="0"/>
              </a:rPr>
              <a:t>El líder del surrealismo fue André Breton (1896-1966) el cual se inspiró en las teorías de Sigmund Freud y Alfred </a:t>
            </a:r>
            <a:r>
              <a:rPr lang="es-ES" sz="1800" dirty="0" err="1">
                <a:latin typeface="Calibri" pitchFamily="34" charset="0"/>
                <a:cs typeface="Calibri" pitchFamily="34" charset="0"/>
              </a:rPr>
              <a:t>Jarry</a:t>
            </a:r>
            <a:r>
              <a:rPr lang="es-ES" sz="1800" dirty="0">
                <a:latin typeface="Calibri" pitchFamily="34" charset="0"/>
                <a:cs typeface="Calibri" pitchFamily="34" charset="0"/>
              </a:rPr>
              <a:t> </a:t>
            </a:r>
            <a:r>
              <a:rPr lang="es-ES" sz="1800" dirty="0" smtClean="0">
                <a:latin typeface="Calibri" pitchFamily="34" charset="0"/>
                <a:cs typeface="Calibri" pitchFamily="34" charset="0"/>
              </a:rPr>
              <a:t>del </a:t>
            </a:r>
            <a:r>
              <a:rPr lang="es-ES" sz="1800" dirty="0">
                <a:latin typeface="Calibri" pitchFamily="34" charset="0"/>
                <a:cs typeface="Calibri" pitchFamily="34" charset="0"/>
              </a:rPr>
              <a:t>inconsciente. </a:t>
            </a:r>
            <a:endParaRPr lang="es-ES" sz="1800" dirty="0" smtClean="0">
              <a:latin typeface="Calibri" pitchFamily="34" charset="0"/>
              <a:cs typeface="Calibri" pitchFamily="34" charset="0"/>
            </a:endParaRPr>
          </a:p>
          <a:p>
            <a:pPr algn="just"/>
            <a:r>
              <a:rPr lang="es-ES" sz="1800" dirty="0">
                <a:latin typeface="Calibri" pitchFamily="34" charset="0"/>
                <a:cs typeface="Calibri" pitchFamily="34" charset="0"/>
              </a:rPr>
              <a:t>Joan Miró y Salvador Dalí fueron </a:t>
            </a:r>
            <a:r>
              <a:rPr lang="es-ES" sz="1800" dirty="0" smtClean="0">
                <a:latin typeface="Calibri" pitchFamily="34" charset="0"/>
                <a:cs typeface="Calibri" pitchFamily="34" charset="0"/>
              </a:rPr>
              <a:t>lo</a:t>
            </a:r>
            <a:r>
              <a:rPr lang="es-ES" sz="1800" dirty="0" smtClean="0">
                <a:latin typeface="Calibri" pitchFamily="34" charset="0"/>
                <a:cs typeface="Calibri" pitchFamily="34" charset="0"/>
              </a:rPr>
              <a:t>s </a:t>
            </a:r>
            <a:r>
              <a:rPr lang="es-ES" sz="1800" dirty="0">
                <a:latin typeface="Calibri" pitchFamily="34" charset="0"/>
                <a:cs typeface="Calibri" pitchFamily="34" charset="0"/>
              </a:rPr>
              <a:t>representantes más </a:t>
            </a:r>
            <a:r>
              <a:rPr lang="es-ES" sz="1800" dirty="0" smtClean="0">
                <a:latin typeface="Calibri" pitchFamily="34" charset="0"/>
                <a:cs typeface="Calibri" pitchFamily="34" charset="0"/>
              </a:rPr>
              <a:t>destacados del surrealismo, </a:t>
            </a:r>
            <a:r>
              <a:rPr lang="es-ES" sz="1800" dirty="0">
                <a:latin typeface="Calibri" pitchFamily="34" charset="0"/>
                <a:cs typeface="Calibri" pitchFamily="34" charset="0"/>
              </a:rPr>
              <a:t>junto a otros de importancia capital como Max Ernst, René </a:t>
            </a:r>
            <a:r>
              <a:rPr lang="es-ES" sz="1800" dirty="0" err="1">
                <a:latin typeface="Calibri" pitchFamily="34" charset="0"/>
                <a:cs typeface="Calibri" pitchFamily="34" charset="0"/>
              </a:rPr>
              <a:t>Magritte</a:t>
            </a:r>
            <a:r>
              <a:rPr lang="es-ES" sz="1800" dirty="0" smtClean="0">
                <a:latin typeface="Calibri" pitchFamily="34" charset="0"/>
                <a:cs typeface="Calibri" pitchFamily="34" charset="0"/>
              </a:rPr>
              <a:t>, André </a:t>
            </a:r>
            <a:r>
              <a:rPr lang="es-ES" sz="1800" dirty="0" err="1">
                <a:latin typeface="Calibri" pitchFamily="34" charset="0"/>
                <a:cs typeface="Calibri" pitchFamily="34" charset="0"/>
              </a:rPr>
              <a:t>Masson</a:t>
            </a:r>
            <a:r>
              <a:rPr lang="es-ES" sz="1800" dirty="0">
                <a:latin typeface="Calibri" pitchFamily="34" charset="0"/>
                <a:cs typeface="Calibri" pitchFamily="34" charset="0"/>
              </a:rPr>
              <a:t>, Óscar Domínguez, </a:t>
            </a:r>
            <a:r>
              <a:rPr lang="es-ES" sz="1800" dirty="0" err="1">
                <a:latin typeface="Calibri" pitchFamily="34" charset="0"/>
                <a:cs typeface="Calibri" pitchFamily="34" charset="0"/>
              </a:rPr>
              <a:t>Ives</a:t>
            </a:r>
            <a:r>
              <a:rPr lang="es-ES" sz="1800" dirty="0">
                <a:latin typeface="Calibri" pitchFamily="34" charset="0"/>
                <a:cs typeface="Calibri" pitchFamily="34" charset="0"/>
              </a:rPr>
              <a:t> </a:t>
            </a:r>
            <a:r>
              <a:rPr lang="es-ES" sz="1800" dirty="0" err="1">
                <a:latin typeface="Calibri" pitchFamily="34" charset="0"/>
                <a:cs typeface="Calibri" pitchFamily="34" charset="0"/>
              </a:rPr>
              <a:t>Tanguy</a:t>
            </a:r>
            <a:r>
              <a:rPr lang="es-ES" sz="1800" dirty="0">
                <a:latin typeface="Calibri" pitchFamily="34" charset="0"/>
                <a:cs typeface="Calibri" pitchFamily="34" charset="0"/>
              </a:rPr>
              <a:t> o Vladimir </a:t>
            </a:r>
            <a:r>
              <a:rPr lang="es-ES" sz="1800" dirty="0" err="1" smtClean="0">
                <a:latin typeface="Calibri" pitchFamily="34" charset="0"/>
                <a:cs typeface="Calibri" pitchFamily="34" charset="0"/>
              </a:rPr>
              <a:t>Kush</a:t>
            </a:r>
            <a:r>
              <a:rPr lang="es-ES" sz="1800" dirty="0">
                <a:latin typeface="Calibri" pitchFamily="34" charset="0"/>
                <a:cs typeface="Calibri" pitchFamily="34" charset="0"/>
              </a:rPr>
              <a:t>.</a:t>
            </a:r>
            <a:endParaRPr lang="es-ES" sz="1800" dirty="0">
              <a:latin typeface="Calibri" pitchFamily="34" charset="0"/>
              <a:cs typeface="Calibri" pitchFamily="34" charset="0"/>
            </a:endParaRPr>
          </a:p>
        </p:txBody>
      </p:sp>
      <p:pic>
        <p:nvPicPr>
          <p:cNvPr id="5" name="4 Imagen" descr="Surrealismo."/>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162797"/>
            <a:ext cx="5256584" cy="4392488"/>
          </a:xfrm>
          <a:prstGeom prst="rect">
            <a:avLst/>
          </a:prstGeom>
          <a:noFill/>
          <a:ln>
            <a:noFill/>
          </a:ln>
        </p:spPr>
      </p:pic>
      <p:sp>
        <p:nvSpPr>
          <p:cNvPr id="6" name="5 Rectángulo"/>
          <p:cNvSpPr/>
          <p:nvPr/>
        </p:nvSpPr>
        <p:spPr>
          <a:xfrm>
            <a:off x="4860726" y="5589240"/>
            <a:ext cx="2662908" cy="369332"/>
          </a:xfrm>
          <a:prstGeom prst="rect">
            <a:avLst/>
          </a:prstGeom>
        </p:spPr>
        <p:txBody>
          <a:bodyPr wrap="none">
            <a:spAutoFit/>
          </a:bodyPr>
          <a:lstStyle/>
          <a:p>
            <a:r>
              <a:rPr lang="es-ES" dirty="0"/>
              <a:t>La Masía, (Joan Miró, 1921). </a:t>
            </a:r>
          </a:p>
        </p:txBody>
      </p:sp>
    </p:spTree>
    <p:extLst>
      <p:ext uri="{BB962C8B-B14F-4D97-AF65-F5344CB8AC3E}">
        <p14:creationId xmlns:p14="http://schemas.microsoft.com/office/powerpoint/2010/main" val="29817128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348881"/>
            <a:ext cx="7885113" cy="3975720"/>
          </a:xfrm>
        </p:spPr>
        <p:txBody>
          <a:bodyPr/>
          <a:lstStyle/>
          <a:p>
            <a:pPr algn="ctr"/>
            <a:r>
              <a:rPr lang="es-ES" dirty="0">
                <a:solidFill>
                  <a:schemeClr val="tx2"/>
                </a:solidFill>
              </a:rPr>
              <a:t>a </a:t>
            </a:r>
            <a:r>
              <a:rPr lang="es-ES" dirty="0" smtClean="0">
                <a:solidFill>
                  <a:schemeClr val="tx2"/>
                </a:solidFill>
              </a:rPr>
              <a:t>continuación, </a:t>
            </a:r>
            <a:r>
              <a:rPr lang="es-ES" dirty="0">
                <a:solidFill>
                  <a:schemeClr val="tx2"/>
                </a:solidFill>
              </a:rPr>
              <a:t>algunos de los trabajos fundamentales </a:t>
            </a:r>
            <a:r>
              <a:rPr lang="es-ES" dirty="0" smtClean="0">
                <a:solidFill>
                  <a:schemeClr val="tx2"/>
                </a:solidFill>
              </a:rPr>
              <a:t>del surrealismo como </a:t>
            </a:r>
            <a:r>
              <a:rPr lang="es-ES" dirty="0">
                <a:solidFill>
                  <a:schemeClr val="tx2"/>
                </a:solidFill>
              </a:rPr>
              <a:t>corriente artística.</a:t>
            </a:r>
            <a:br>
              <a:rPr lang="es-ES" dirty="0">
                <a:solidFill>
                  <a:schemeClr val="tx2"/>
                </a:solidFill>
              </a:rPr>
            </a:br>
            <a:endParaRPr lang="es-ES" dirty="0">
              <a:solidFill>
                <a:schemeClr val="tx2"/>
              </a:solidFill>
            </a:endParaRPr>
          </a:p>
        </p:txBody>
      </p:sp>
    </p:spTree>
    <p:extLst>
      <p:ext uri="{BB962C8B-B14F-4D97-AF65-F5344CB8AC3E}">
        <p14:creationId xmlns:p14="http://schemas.microsoft.com/office/powerpoint/2010/main" val="34888393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urrealismo."/>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04664"/>
            <a:ext cx="3811905" cy="3479165"/>
          </a:xfrm>
          <a:prstGeom prst="rect">
            <a:avLst/>
          </a:prstGeom>
          <a:noFill/>
          <a:ln>
            <a:solidFill>
              <a:srgbClr val="FF0000"/>
            </a:solidFill>
          </a:ln>
          <a:effectLst>
            <a:glow rad="228600">
              <a:schemeClr val="accent2">
                <a:satMod val="175000"/>
                <a:alpha val="40000"/>
              </a:schemeClr>
            </a:glow>
          </a:effectLst>
        </p:spPr>
      </p:pic>
      <p:sp>
        <p:nvSpPr>
          <p:cNvPr id="3" name="2 Rectángulo"/>
          <p:cNvSpPr/>
          <p:nvPr/>
        </p:nvSpPr>
        <p:spPr>
          <a:xfrm>
            <a:off x="5508104" y="4077072"/>
            <a:ext cx="2764475" cy="369332"/>
          </a:xfrm>
          <a:prstGeom prst="rect">
            <a:avLst/>
          </a:prstGeom>
        </p:spPr>
        <p:txBody>
          <a:bodyPr wrap="none">
            <a:spAutoFit/>
          </a:bodyPr>
          <a:lstStyle/>
          <a:p>
            <a:r>
              <a:rPr lang="es-ES" dirty="0"/>
              <a:t>Edipo Rey, (Max Ernst, 1922). </a:t>
            </a:r>
          </a:p>
        </p:txBody>
      </p:sp>
      <p:pic>
        <p:nvPicPr>
          <p:cNvPr id="4" name="3 Imagen" descr="Surrealismo."/>
          <p:cNvPicPr/>
          <p:nvPr/>
        </p:nvPicPr>
        <p:blipFill>
          <a:blip r:embed="rId3">
            <a:extLst>
              <a:ext uri="{28A0092B-C50C-407E-A947-70E740481C1C}">
                <a14:useLocalDpi xmlns:a14="http://schemas.microsoft.com/office/drawing/2010/main" val="0"/>
              </a:ext>
            </a:extLst>
          </a:blip>
          <a:srcRect/>
          <a:stretch>
            <a:fillRect/>
          </a:stretch>
        </p:blipFill>
        <p:spPr bwMode="auto">
          <a:xfrm>
            <a:off x="796106" y="978381"/>
            <a:ext cx="3744416" cy="4322827"/>
          </a:xfrm>
          <a:prstGeom prst="rect">
            <a:avLst/>
          </a:prstGeom>
          <a:noFill/>
          <a:ln>
            <a:solidFill>
              <a:srgbClr val="FF0000"/>
            </a:solidFill>
          </a:ln>
        </p:spPr>
      </p:pic>
      <p:sp>
        <p:nvSpPr>
          <p:cNvPr id="5" name="4 Rectángulo"/>
          <p:cNvSpPr/>
          <p:nvPr/>
        </p:nvSpPr>
        <p:spPr>
          <a:xfrm>
            <a:off x="1115616" y="5301208"/>
            <a:ext cx="3283976" cy="369332"/>
          </a:xfrm>
          <a:prstGeom prst="rect">
            <a:avLst/>
          </a:prstGeom>
        </p:spPr>
        <p:txBody>
          <a:bodyPr wrap="none">
            <a:spAutoFit/>
          </a:bodyPr>
          <a:lstStyle/>
          <a:p>
            <a:r>
              <a:rPr lang="pt-BR" dirty="0"/>
              <a:t>La Negra, (Tarsila do Amaral, 1923). </a:t>
            </a:r>
            <a:endParaRPr lang="es-ES" dirty="0"/>
          </a:p>
        </p:txBody>
      </p:sp>
    </p:spTree>
    <p:extLst>
      <p:ext uri="{BB962C8B-B14F-4D97-AF65-F5344CB8AC3E}">
        <p14:creationId xmlns:p14="http://schemas.microsoft.com/office/powerpoint/2010/main" val="706835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Surrealismo."/>
          <p:cNvPicPr/>
          <p:nvPr/>
        </p:nvPicPr>
        <p:blipFill>
          <a:blip r:embed="rId2">
            <a:extLst>
              <a:ext uri="{28A0092B-C50C-407E-A947-70E740481C1C}">
                <a14:useLocalDpi xmlns:a14="http://schemas.microsoft.com/office/drawing/2010/main" val="0"/>
              </a:ext>
            </a:extLst>
          </a:blip>
          <a:srcRect/>
          <a:stretch>
            <a:fillRect/>
          </a:stretch>
        </p:blipFill>
        <p:spPr bwMode="auto">
          <a:xfrm>
            <a:off x="1709428" y="476672"/>
            <a:ext cx="5976664" cy="4824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Rectángulo"/>
          <p:cNvSpPr/>
          <p:nvPr/>
        </p:nvSpPr>
        <p:spPr>
          <a:xfrm>
            <a:off x="2411760" y="5301208"/>
            <a:ext cx="4572000" cy="646331"/>
          </a:xfrm>
          <a:prstGeom prst="rect">
            <a:avLst/>
          </a:prstGeom>
        </p:spPr>
        <p:txBody>
          <a:bodyPr>
            <a:spAutoFit/>
          </a:bodyPr>
          <a:lstStyle/>
          <a:p>
            <a:pPr algn="ctr"/>
            <a:r>
              <a:rPr lang="es-ES" dirty="0"/>
              <a:t>La persistencia de la memoria, </a:t>
            </a:r>
            <a:endParaRPr lang="es-ES" dirty="0" smtClean="0"/>
          </a:p>
          <a:p>
            <a:pPr algn="ctr"/>
            <a:r>
              <a:rPr lang="es-ES" dirty="0" smtClean="0"/>
              <a:t>(</a:t>
            </a:r>
            <a:r>
              <a:rPr lang="es-ES" dirty="0"/>
              <a:t>Salvador Dalí, 1931). </a:t>
            </a:r>
          </a:p>
        </p:txBody>
      </p:sp>
    </p:spTree>
    <p:extLst>
      <p:ext uri="{BB962C8B-B14F-4D97-AF65-F5344CB8AC3E}">
        <p14:creationId xmlns:p14="http://schemas.microsoft.com/office/powerpoint/2010/main" val="14525463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6026166" cy="4975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475" y="5308600"/>
            <a:ext cx="45720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0916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strella de 5 puntas"/>
          <p:cNvSpPr/>
          <p:nvPr/>
        </p:nvSpPr>
        <p:spPr>
          <a:xfrm>
            <a:off x="2123728" y="764704"/>
            <a:ext cx="5544616" cy="4968552"/>
          </a:xfrm>
          <a:prstGeom prst="star5">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¡¡Hasta pronto!!</a:t>
            </a:r>
            <a:endParaRPr lang="es-ES" dirty="0"/>
          </a:p>
        </p:txBody>
      </p:sp>
    </p:spTree>
    <p:extLst>
      <p:ext uri="{BB962C8B-B14F-4D97-AF65-F5344CB8AC3E}">
        <p14:creationId xmlns:p14="http://schemas.microsoft.com/office/powerpoint/2010/main" val="242926641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Deux Thaitiennes - Paul Gauguin">
            <a:hlinkClick r:id="rId2" tgtFrame="&quot;_blank&quot;"/>
          </p:cNvPr>
          <p:cNvPicPr/>
          <p:nvPr/>
        </p:nvPicPr>
        <p:blipFill rotWithShape="1">
          <a:blip r:embed="rId3">
            <a:extLst>
              <a:ext uri="{28A0092B-C50C-407E-A947-70E740481C1C}">
                <a14:useLocalDpi xmlns:a14="http://schemas.microsoft.com/office/drawing/2010/main" val="0"/>
              </a:ext>
            </a:extLst>
          </a:blip>
          <a:srcRect l="14952" t="10222" r="14643" b="23778"/>
          <a:stretch/>
        </p:blipFill>
        <p:spPr bwMode="auto">
          <a:xfrm>
            <a:off x="5292080" y="1628800"/>
            <a:ext cx="2333625" cy="3066415"/>
          </a:xfrm>
          <a:prstGeom prst="rect">
            <a:avLst/>
          </a:prstGeom>
          <a:noFill/>
          <a:ln>
            <a:noFill/>
          </a:ln>
          <a:extLst>
            <a:ext uri="{53640926-AAD7-44D8-BBD7-CCE9431645EC}">
              <a14:shadowObscured xmlns:a14="http://schemas.microsoft.com/office/drawing/2010/main"/>
            </a:ext>
          </a:extLst>
        </p:spPr>
      </p:pic>
      <p:pic>
        <p:nvPicPr>
          <p:cNvPr id="6" name="5 Imagen" descr="Fatata Te Miti - Paul Gauguin">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84784"/>
            <a:ext cx="3810000" cy="2990850"/>
          </a:xfrm>
          <a:prstGeom prst="rect">
            <a:avLst/>
          </a:prstGeom>
          <a:noFill/>
          <a:ln>
            <a:noFill/>
          </a:ln>
        </p:spPr>
      </p:pic>
      <p:sp>
        <p:nvSpPr>
          <p:cNvPr id="7" name="6 Rectángulo"/>
          <p:cNvSpPr/>
          <p:nvPr/>
        </p:nvSpPr>
        <p:spPr>
          <a:xfrm>
            <a:off x="4644008" y="620687"/>
            <a:ext cx="3384376" cy="504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Dos mujeres</a:t>
            </a:r>
            <a:endParaRPr lang="es-ES" dirty="0"/>
          </a:p>
        </p:txBody>
      </p:sp>
      <p:sp>
        <p:nvSpPr>
          <p:cNvPr id="8" name="7 Rectángulo"/>
          <p:cNvSpPr/>
          <p:nvPr/>
        </p:nvSpPr>
        <p:spPr>
          <a:xfrm>
            <a:off x="683568" y="5157192"/>
            <a:ext cx="37379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Fatata</a:t>
            </a:r>
            <a:r>
              <a:rPr lang="es-ES" dirty="0" smtClean="0"/>
              <a:t> te </a:t>
            </a:r>
            <a:r>
              <a:rPr lang="es-ES" dirty="0" err="1" smtClean="0"/>
              <a:t>miti</a:t>
            </a:r>
            <a:r>
              <a:rPr lang="es-ES" dirty="0" smtClean="0"/>
              <a:t> (cerca del mar)</a:t>
            </a:r>
            <a:endParaRPr lang="es-ES" dirty="0"/>
          </a:p>
        </p:txBody>
      </p:sp>
    </p:spTree>
    <p:extLst>
      <p:ext uri="{BB962C8B-B14F-4D97-AF65-F5344CB8AC3E}">
        <p14:creationId xmlns:p14="http://schemas.microsoft.com/office/powerpoint/2010/main" val="14320487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620688"/>
            <a:ext cx="3312368" cy="685056"/>
          </a:xfrm>
        </p:spPr>
        <p:txBody>
          <a:bodyPr/>
          <a:lstStyle/>
          <a:p>
            <a:pPr algn="ctr"/>
            <a:r>
              <a:rPr lang="es-ES" sz="2000" dirty="0" smtClean="0">
                <a:latin typeface="Calibri" pitchFamily="34" charset="0"/>
                <a:cs typeface="Calibri" pitchFamily="34" charset="0"/>
              </a:rPr>
              <a:t>Vincent </a:t>
            </a:r>
            <a:r>
              <a:rPr lang="es-ES" sz="2000" dirty="0" smtClean="0">
                <a:latin typeface="Calibri" pitchFamily="34" charset="0"/>
                <a:cs typeface="Calibri" pitchFamily="34" charset="0"/>
              </a:rPr>
              <a:t>van </a:t>
            </a:r>
            <a:r>
              <a:rPr lang="es-ES" sz="2000" dirty="0" smtClean="0">
                <a:latin typeface="Calibri" pitchFamily="34" charset="0"/>
                <a:cs typeface="Calibri" pitchFamily="34" charset="0"/>
              </a:rPr>
              <a:t>Gogh </a:t>
            </a:r>
            <a:br>
              <a:rPr lang="es-ES" sz="2000" dirty="0" smtClean="0">
                <a:latin typeface="Calibri" pitchFamily="34" charset="0"/>
                <a:cs typeface="Calibri" pitchFamily="34" charset="0"/>
              </a:rPr>
            </a:br>
            <a:r>
              <a:rPr lang="es-ES" sz="2000" dirty="0" smtClean="0">
                <a:latin typeface="Calibri" pitchFamily="34" charset="0"/>
                <a:cs typeface="Calibri" pitchFamily="34" charset="0"/>
              </a:rPr>
              <a:t>(1853-1890)</a:t>
            </a:r>
            <a:endParaRPr lang="es-ES" sz="2000" dirty="0">
              <a:latin typeface="Calibri" pitchFamily="34" charset="0"/>
              <a:cs typeface="Calibri" pitchFamily="34" charset="0"/>
            </a:endParaRPr>
          </a:p>
        </p:txBody>
      </p:sp>
      <p:sp>
        <p:nvSpPr>
          <p:cNvPr id="4" name="3 Marcador de texto"/>
          <p:cNvSpPr>
            <a:spLocks noGrp="1"/>
          </p:cNvSpPr>
          <p:nvPr>
            <p:ph type="body" sz="half" idx="2"/>
          </p:nvPr>
        </p:nvSpPr>
        <p:spPr>
          <a:xfrm>
            <a:off x="611560" y="1340768"/>
            <a:ext cx="3456384" cy="5040560"/>
          </a:xfrm>
        </p:spPr>
        <p:txBody>
          <a:bodyPr>
            <a:noAutofit/>
          </a:bodyPr>
          <a:lstStyle/>
          <a:p>
            <a:pPr algn="just"/>
            <a:r>
              <a:rPr lang="nl-NL" sz="1800" dirty="0">
                <a:latin typeface="Calibri" pitchFamily="34" charset="0"/>
                <a:cs typeface="Calibri" pitchFamily="34" charset="0"/>
              </a:rPr>
              <a:t>Vincent Willem van Gogh fue un pintor </a:t>
            </a:r>
            <a:r>
              <a:rPr lang="nl-NL" sz="1800" dirty="0" smtClean="0">
                <a:latin typeface="Calibri" pitchFamily="34" charset="0"/>
                <a:cs typeface="Calibri" pitchFamily="34" charset="0"/>
              </a:rPr>
              <a:t>neerlandés</a:t>
            </a:r>
            <a:r>
              <a:rPr lang="es-ES" sz="1800" dirty="0" smtClean="0">
                <a:latin typeface="Calibri" pitchFamily="34" charset="0"/>
                <a:cs typeface="Calibri" pitchFamily="34" charset="0"/>
              </a:rPr>
              <a:t>, </a:t>
            </a:r>
            <a:r>
              <a:rPr lang="es-ES" sz="1800" dirty="0">
                <a:latin typeface="Calibri" pitchFamily="34" charset="0"/>
                <a:cs typeface="Calibri" pitchFamily="34" charset="0"/>
              </a:rPr>
              <a:t>en el seno de una familia con talentos artísticos.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Después </a:t>
            </a:r>
            <a:r>
              <a:rPr lang="es-ES" sz="1800" dirty="0">
                <a:latin typeface="Calibri" pitchFamily="34" charset="0"/>
                <a:cs typeface="Calibri" pitchFamily="34" charset="0"/>
              </a:rPr>
              <a:t>de estudiar teología fue nombrado pastor en una región minera de </a:t>
            </a:r>
            <a:r>
              <a:rPr lang="es-ES" sz="1800" dirty="0" smtClean="0">
                <a:latin typeface="Calibri" pitchFamily="34" charset="0"/>
                <a:cs typeface="Calibri" pitchFamily="34" charset="0"/>
              </a:rPr>
              <a:t>Bélgica.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Durante </a:t>
            </a:r>
            <a:r>
              <a:rPr lang="es-ES" sz="1800" dirty="0">
                <a:latin typeface="Calibri" pitchFamily="34" charset="0"/>
                <a:cs typeface="Calibri" pitchFamily="34" charset="0"/>
              </a:rPr>
              <a:t>ese </a:t>
            </a:r>
            <a:r>
              <a:rPr lang="es-ES" sz="1800" dirty="0" smtClean="0">
                <a:latin typeface="Calibri" pitchFamily="34" charset="0"/>
                <a:cs typeface="Calibri" pitchFamily="34" charset="0"/>
              </a:rPr>
              <a:t>período </a:t>
            </a:r>
            <a:r>
              <a:rPr lang="es-ES" sz="1800" dirty="0">
                <a:latin typeface="Calibri" pitchFamily="34" charset="0"/>
                <a:cs typeface="Calibri" pitchFamily="34" charset="0"/>
              </a:rPr>
              <a:t>de su vida, se dedicó a dibujar y pintar con gran intensidad. </a:t>
            </a:r>
            <a:endParaRPr lang="es-ES" sz="1800" dirty="0" smtClean="0">
              <a:latin typeface="Calibri" pitchFamily="34" charset="0"/>
              <a:cs typeface="Calibri" pitchFamily="34" charset="0"/>
            </a:endParaRPr>
          </a:p>
          <a:p>
            <a:pPr algn="just"/>
            <a:r>
              <a:rPr lang="es-ES" sz="1800" dirty="0" smtClean="0">
                <a:latin typeface="Calibri" pitchFamily="34" charset="0"/>
                <a:cs typeface="Calibri" pitchFamily="34" charset="0"/>
              </a:rPr>
              <a:t>Su </a:t>
            </a:r>
            <a:r>
              <a:rPr lang="es-ES" sz="1800" dirty="0">
                <a:latin typeface="Calibri" pitchFamily="34" charset="0"/>
                <a:cs typeface="Calibri" pitchFamily="34" charset="0"/>
              </a:rPr>
              <a:t>vida estuvo llena de sufrimientos y dificultades debido en gran parte a </a:t>
            </a:r>
            <a:r>
              <a:rPr lang="es-ES" sz="1800" dirty="0" smtClean="0">
                <a:latin typeface="Calibri" pitchFamily="34" charset="0"/>
                <a:cs typeface="Calibri" pitchFamily="34" charset="0"/>
              </a:rPr>
              <a:t>sus creencias idealistas que lo inseparaban de </a:t>
            </a:r>
            <a:r>
              <a:rPr lang="es-ES" sz="1800" dirty="0">
                <a:latin typeface="Calibri" pitchFamily="34" charset="0"/>
                <a:cs typeface="Calibri" pitchFamily="34" charset="0"/>
              </a:rPr>
              <a:t>sus ideas estéticas, sociales, filosóficas y su </a:t>
            </a:r>
            <a:r>
              <a:rPr lang="es-ES" sz="1800" dirty="0" smtClean="0">
                <a:latin typeface="Calibri" pitchFamily="34" charset="0"/>
                <a:cs typeface="Calibri" pitchFamily="34" charset="0"/>
              </a:rPr>
              <a:t>conducta cotidiana.</a:t>
            </a:r>
            <a:endParaRPr lang="es-ES" sz="1800" dirty="0">
              <a:latin typeface="Calibri" pitchFamily="34" charset="0"/>
              <a:cs typeface="Calibri" pitchFamily="34" charset="0"/>
            </a:endParaRPr>
          </a:p>
        </p:txBody>
      </p:sp>
      <p:pic>
        <p:nvPicPr>
          <p:cNvPr id="5" name="4 Imagen" descr="Sunflowers - Vincent van Gog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36712"/>
            <a:ext cx="3888432" cy="5328592"/>
          </a:xfrm>
          <a:prstGeom prst="rect">
            <a:avLst/>
          </a:prstGeom>
          <a:noFill/>
          <a:ln>
            <a:noFill/>
          </a:ln>
        </p:spPr>
      </p:pic>
    </p:spTree>
    <p:extLst>
      <p:ext uri="{BB962C8B-B14F-4D97-AF65-F5344CB8AC3E}">
        <p14:creationId xmlns:p14="http://schemas.microsoft.com/office/powerpoint/2010/main" val="310865997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8" t="4555" r="5210" b="3711"/>
          <a:stretch/>
        </p:blipFill>
        <p:spPr bwMode="auto">
          <a:xfrm>
            <a:off x="5035238" y="846042"/>
            <a:ext cx="3474568"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846042"/>
            <a:ext cx="338437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27550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395536" y="692696"/>
            <a:ext cx="2971800" cy="5184576"/>
          </a:xfrm>
        </p:spPr>
        <p:txBody>
          <a:bodyPr>
            <a:noAutofit/>
          </a:bodyPr>
          <a:lstStyle/>
          <a:p>
            <a:pPr algn="just"/>
            <a:r>
              <a:rPr lang="es-ES" sz="2000" dirty="0">
                <a:latin typeface="Calibri" pitchFamily="34" charset="0"/>
                <a:cs typeface="Calibri" pitchFamily="34" charset="0"/>
              </a:rPr>
              <a:t>Vincent </a:t>
            </a:r>
            <a:r>
              <a:rPr lang="es-ES" sz="2000" dirty="0" smtClean="0">
                <a:latin typeface="Calibri" pitchFamily="34" charset="0"/>
                <a:cs typeface="Calibri" pitchFamily="34" charset="0"/>
              </a:rPr>
              <a:t>van </a:t>
            </a:r>
            <a:r>
              <a:rPr lang="es-ES" sz="2000" dirty="0">
                <a:latin typeface="Calibri" pitchFamily="34" charset="0"/>
                <a:cs typeface="Calibri" pitchFamily="34" charset="0"/>
              </a:rPr>
              <a:t>Gogh víctima de su salud </a:t>
            </a:r>
            <a:r>
              <a:rPr lang="es-ES" sz="2000" dirty="0" smtClean="0">
                <a:latin typeface="Calibri" pitchFamily="34" charset="0"/>
                <a:cs typeface="Calibri" pitchFamily="34" charset="0"/>
              </a:rPr>
              <a:t>mental (posiblemente causada por la sífilis), </a:t>
            </a:r>
            <a:r>
              <a:rPr lang="es-ES" sz="2000" dirty="0">
                <a:latin typeface="Calibri" pitchFamily="34" charset="0"/>
                <a:cs typeface="Calibri" pitchFamily="34" charset="0"/>
              </a:rPr>
              <a:t>se </a:t>
            </a:r>
            <a:r>
              <a:rPr lang="es-ES" sz="2000" dirty="0" smtClean="0">
                <a:latin typeface="Calibri" pitchFamily="34" charset="0"/>
                <a:cs typeface="Calibri" pitchFamily="34" charset="0"/>
              </a:rPr>
              <a:t>suicidó </a:t>
            </a:r>
            <a:r>
              <a:rPr lang="es-ES" sz="2000" dirty="0">
                <a:latin typeface="Calibri" pitchFamily="34" charset="0"/>
                <a:cs typeface="Calibri" pitchFamily="34" charset="0"/>
              </a:rPr>
              <a:t>en julio </a:t>
            </a:r>
            <a:r>
              <a:rPr lang="es-ES" sz="2000" dirty="0" smtClean="0">
                <a:latin typeface="Calibri" pitchFamily="34" charset="0"/>
                <a:cs typeface="Calibri" pitchFamily="34" charset="0"/>
              </a:rPr>
              <a:t>29  </a:t>
            </a:r>
            <a:r>
              <a:rPr lang="es-ES" sz="2000" dirty="0">
                <a:latin typeface="Calibri" pitchFamily="34" charset="0"/>
                <a:cs typeface="Calibri" pitchFamily="34" charset="0"/>
              </a:rPr>
              <a:t>de </a:t>
            </a:r>
            <a:r>
              <a:rPr lang="es-ES" sz="2000" dirty="0" smtClean="0">
                <a:latin typeface="Calibri" pitchFamily="34" charset="0"/>
                <a:cs typeface="Calibri" pitchFamily="34" charset="0"/>
              </a:rPr>
              <a:t>1890</a:t>
            </a:r>
            <a:r>
              <a:rPr lang="es-ES" sz="2000" dirty="0" smtClean="0">
                <a:latin typeface="Calibri" pitchFamily="34" charset="0"/>
                <a:cs typeface="Calibri" pitchFamily="34" charset="0"/>
              </a:rPr>
              <a:t>. Aunque existe una teoría que postula que murió de un disparo efectuado accidentalmente por unos muchachos conocidos de él. </a:t>
            </a:r>
          </a:p>
          <a:p>
            <a:pPr algn="just"/>
            <a:r>
              <a:rPr lang="es-ES" sz="2000" dirty="0" smtClean="0">
                <a:latin typeface="Calibri" pitchFamily="34" charset="0"/>
                <a:cs typeface="Calibri" pitchFamily="34" charset="0"/>
              </a:rPr>
              <a:t>Es </a:t>
            </a:r>
            <a:r>
              <a:rPr lang="es-ES" sz="2000" dirty="0">
                <a:latin typeface="Calibri" pitchFamily="34" charset="0"/>
                <a:cs typeface="Calibri" pitchFamily="34" charset="0"/>
              </a:rPr>
              <a:t>posible que su </a:t>
            </a:r>
            <a:r>
              <a:rPr lang="es-ES" sz="2000" dirty="0" smtClean="0">
                <a:latin typeface="Calibri" pitchFamily="34" charset="0"/>
                <a:cs typeface="Calibri" pitchFamily="34" charset="0"/>
              </a:rPr>
              <a:t>muerte </a:t>
            </a:r>
            <a:r>
              <a:rPr lang="es-ES" sz="2000" dirty="0">
                <a:latin typeface="Calibri" pitchFamily="34" charset="0"/>
                <a:cs typeface="Calibri" pitchFamily="34" charset="0"/>
              </a:rPr>
              <a:t>fuera la consecuencia de la negativa de aceptar las limitaciones y los defectos del </a:t>
            </a:r>
            <a:r>
              <a:rPr lang="es-ES" sz="2000" dirty="0" smtClean="0">
                <a:latin typeface="Calibri" pitchFamily="34" charset="0"/>
                <a:cs typeface="Calibri" pitchFamily="34" charset="0"/>
              </a:rPr>
              <a:t>mundo que lo rodeaba.</a:t>
            </a:r>
            <a:endParaRPr lang="es-ES" sz="2000" dirty="0">
              <a:latin typeface="Calibri" pitchFamily="34" charset="0"/>
              <a:cs typeface="Calibri" pitchFamily="34" charset="0"/>
            </a:endParaRPr>
          </a:p>
        </p:txBody>
      </p:sp>
      <p:pic>
        <p:nvPicPr>
          <p:cNvPr id="5" name="4 Imagen" descr="Starry Night - Vincent van Gogh">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80728"/>
            <a:ext cx="5400600" cy="4608512"/>
          </a:xfrm>
          <a:prstGeom prst="rect">
            <a:avLst/>
          </a:prstGeom>
          <a:noFill/>
          <a:ln>
            <a:noFill/>
          </a:ln>
        </p:spPr>
      </p:pic>
    </p:spTree>
    <p:extLst>
      <p:ext uri="{BB962C8B-B14F-4D97-AF65-F5344CB8AC3E}">
        <p14:creationId xmlns:p14="http://schemas.microsoft.com/office/powerpoint/2010/main" val="355856003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58552"/>
            <a:ext cx="2971800" cy="469032"/>
          </a:xfrm>
        </p:spPr>
        <p:txBody>
          <a:bodyPr/>
          <a:lstStyle/>
          <a:p>
            <a:pPr algn="ctr"/>
            <a:r>
              <a:rPr lang="es-ES" dirty="0">
                <a:latin typeface="Calibri" pitchFamily="34" charset="0"/>
                <a:cs typeface="Calibri" pitchFamily="34" charset="0"/>
              </a:rPr>
              <a:t>Georges Seurat (1859-1901)</a:t>
            </a:r>
          </a:p>
        </p:txBody>
      </p:sp>
      <p:sp>
        <p:nvSpPr>
          <p:cNvPr id="4" name="3 Marcador de texto"/>
          <p:cNvSpPr>
            <a:spLocks noGrp="1"/>
          </p:cNvSpPr>
          <p:nvPr>
            <p:ph type="body" sz="half" idx="2"/>
          </p:nvPr>
        </p:nvSpPr>
        <p:spPr>
          <a:xfrm>
            <a:off x="609600" y="1005840"/>
            <a:ext cx="2971800" cy="5087456"/>
          </a:xfrm>
        </p:spPr>
        <p:txBody>
          <a:bodyPr>
            <a:noAutofit/>
          </a:bodyPr>
          <a:lstStyle/>
          <a:p>
            <a:pPr algn="just"/>
            <a:r>
              <a:rPr lang="es-ES" sz="1600" dirty="0">
                <a:latin typeface="Calibri" pitchFamily="34" charset="0"/>
                <a:cs typeface="Calibri" pitchFamily="34" charset="0"/>
              </a:rPr>
              <a:t>La obra de Seurat puede considerarse como una prolongación sistemática de la preocupación impresionista por la luz y el color. </a:t>
            </a:r>
            <a:r>
              <a:rPr lang="es-ES" sz="1600" dirty="0" smtClean="0">
                <a:latin typeface="Calibri" pitchFamily="34" charset="0"/>
                <a:cs typeface="Calibri" pitchFamily="34" charset="0"/>
              </a:rPr>
              <a:t>Es </a:t>
            </a:r>
            <a:r>
              <a:rPr lang="es-ES" sz="1600" dirty="0">
                <a:latin typeface="Calibri" pitchFamily="34" charset="0"/>
                <a:cs typeface="Calibri" pitchFamily="34" charset="0"/>
              </a:rPr>
              <a:t>por esa razón que sus ideas </a:t>
            </a:r>
            <a:r>
              <a:rPr lang="es-ES" sz="1600" dirty="0" smtClean="0">
                <a:latin typeface="Calibri" pitchFamily="34" charset="0"/>
                <a:cs typeface="Calibri" pitchFamily="34" charset="0"/>
              </a:rPr>
              <a:t>recibieron </a:t>
            </a:r>
            <a:r>
              <a:rPr lang="es-ES" sz="1600" dirty="0">
                <a:latin typeface="Calibri" pitchFamily="34" charset="0"/>
                <a:cs typeface="Calibri" pitchFamily="34" charset="0"/>
              </a:rPr>
              <a:t>el nombre </a:t>
            </a:r>
            <a:r>
              <a:rPr lang="es-ES" sz="1600" dirty="0" smtClean="0">
                <a:latin typeface="Calibri" pitchFamily="34" charset="0"/>
                <a:cs typeface="Calibri" pitchFamily="34" charset="0"/>
              </a:rPr>
              <a:t>de neoimpresionismo</a:t>
            </a:r>
            <a:r>
              <a:rPr lang="es-ES" sz="1600" dirty="0">
                <a:latin typeface="Calibri" pitchFamily="34" charset="0"/>
                <a:cs typeface="Calibri" pitchFamily="34" charset="0"/>
              </a:rPr>
              <a:t>. Seurat comenzó sus estudios de arte en París a los 15 años y después de terminar el servicio militar regresó a la capital francesa en 1880, época en la que su pintura recibió la influencia de </a:t>
            </a:r>
            <a:r>
              <a:rPr lang="es-ES" sz="1600" dirty="0" err="1">
                <a:latin typeface="Calibri" pitchFamily="34" charset="0"/>
                <a:cs typeface="Calibri" pitchFamily="34" charset="0"/>
              </a:rPr>
              <a:t>Millet</a:t>
            </a:r>
            <a:r>
              <a:rPr lang="es-ES" sz="1600" dirty="0">
                <a:latin typeface="Calibri" pitchFamily="34" charset="0"/>
                <a:cs typeface="Calibri" pitchFamily="34" charset="0"/>
              </a:rPr>
              <a:t> y </a:t>
            </a:r>
            <a:r>
              <a:rPr lang="es-ES" sz="1600" dirty="0" err="1">
                <a:latin typeface="Calibri" pitchFamily="34" charset="0"/>
                <a:cs typeface="Calibri" pitchFamily="34" charset="0"/>
              </a:rPr>
              <a:t>Corot</a:t>
            </a:r>
            <a:r>
              <a:rPr lang="es-ES" sz="1600" dirty="0">
                <a:latin typeface="Calibri" pitchFamily="34" charset="0"/>
                <a:cs typeface="Calibri" pitchFamily="34" charset="0"/>
              </a:rPr>
              <a:t>. </a:t>
            </a:r>
            <a:endParaRPr lang="es-ES" sz="1600" dirty="0" smtClean="0">
              <a:latin typeface="Calibri" pitchFamily="34" charset="0"/>
              <a:cs typeface="Calibri" pitchFamily="34" charset="0"/>
            </a:endParaRPr>
          </a:p>
          <a:p>
            <a:pPr algn="just"/>
            <a:r>
              <a:rPr lang="es-ES" sz="1600" dirty="0" smtClean="0">
                <a:latin typeface="Calibri" pitchFamily="34" charset="0"/>
                <a:cs typeface="Calibri" pitchFamily="34" charset="0"/>
              </a:rPr>
              <a:t>Hacia </a:t>
            </a:r>
            <a:r>
              <a:rPr lang="es-ES" sz="1600" dirty="0">
                <a:latin typeface="Calibri" pitchFamily="34" charset="0"/>
                <a:cs typeface="Calibri" pitchFamily="34" charset="0"/>
              </a:rPr>
              <a:t>1883, su obra muestra claramente el impacto del impresionismo y a partir de ese momento se concentró en escenas de la ciudad y sus alrededores.</a:t>
            </a:r>
          </a:p>
        </p:txBody>
      </p:sp>
      <p:pic>
        <p:nvPicPr>
          <p:cNvPr id="5" name="4 Imagen" descr="Bathers At Asnieres - Georges Seurat">
            <a:hlinkClick r:id="rId2" tgtFrame="&quot;_blank&quot;"/>
          </p:cNvPr>
          <p:cNvPicPr/>
          <p:nvPr/>
        </p:nvPicPr>
        <p:blipFill rotWithShape="1">
          <a:blip r:embed="rId3">
            <a:extLst>
              <a:ext uri="{28A0092B-C50C-407E-A947-70E740481C1C}">
                <a14:useLocalDpi xmlns:a14="http://schemas.microsoft.com/office/drawing/2010/main" val="0"/>
              </a:ext>
            </a:extLst>
          </a:blip>
          <a:srcRect l="3359" t="3616" r="3381" b="13793"/>
          <a:stretch/>
        </p:blipFill>
        <p:spPr bwMode="auto">
          <a:xfrm>
            <a:off x="3635896" y="1005840"/>
            <a:ext cx="5184576" cy="4151352"/>
          </a:xfrm>
          <a:prstGeom prst="rect">
            <a:avLst/>
          </a:prstGeom>
          <a:noFill/>
          <a:ln>
            <a:noFill/>
          </a:ln>
        </p:spPr>
      </p:pic>
    </p:spTree>
    <p:extLst>
      <p:ext uri="{BB962C8B-B14F-4D97-AF65-F5344CB8AC3E}">
        <p14:creationId xmlns:p14="http://schemas.microsoft.com/office/powerpoint/2010/main" val="16610214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Port En Bassin Outer Harbor High Tide - Georges Seurat">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60032" y="620688"/>
            <a:ext cx="4032448" cy="3240360"/>
          </a:xfrm>
          <a:prstGeom prst="rect">
            <a:avLst/>
          </a:prstGeom>
          <a:noFill/>
          <a:ln>
            <a:noFill/>
          </a:ln>
        </p:spPr>
      </p:pic>
      <p:pic>
        <p:nvPicPr>
          <p:cNvPr id="4" name="3 Imagen" descr="Sunday Afternoon on the Island of La Grande Jatte - Georges Seurat">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9552" y="2505472"/>
            <a:ext cx="4104456" cy="3011760"/>
          </a:xfrm>
          <a:prstGeom prst="rect">
            <a:avLst/>
          </a:prstGeom>
          <a:noFill/>
          <a:ln>
            <a:noFill/>
          </a:ln>
        </p:spPr>
      </p:pic>
    </p:spTree>
    <p:extLst>
      <p:ext uri="{BB962C8B-B14F-4D97-AF65-F5344CB8AC3E}">
        <p14:creationId xmlns:p14="http://schemas.microsoft.com/office/powerpoint/2010/main" val="17521393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347</TotalTime>
  <Words>1916</Words>
  <Application>Microsoft Office PowerPoint</Application>
  <PresentationFormat>Presentación en pantalla (4:3)</PresentationFormat>
  <Paragraphs>103</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Horizonte</vt:lpstr>
      <vt:lpstr>Algunas corrientes artísticas  (finales de siglo XIX  y principios/mediados del XX)</vt:lpstr>
      <vt:lpstr>Post-impresionismo</vt:lpstr>
      <vt:lpstr>Paul Gauguin  (1848-1903)</vt:lpstr>
      <vt:lpstr>Presentación de PowerPoint</vt:lpstr>
      <vt:lpstr>Vincent van Gogh  (1853-1890)</vt:lpstr>
      <vt:lpstr>Presentación de PowerPoint</vt:lpstr>
      <vt:lpstr>Presentación de PowerPoint</vt:lpstr>
      <vt:lpstr>Georges Seurat (1859-1901)</vt:lpstr>
      <vt:lpstr>Presentación de PowerPoint</vt:lpstr>
      <vt:lpstr>Presentación de PowerPoint</vt:lpstr>
      <vt:lpstr>Henri de Toulouse-Lautrec (1864-1901)</vt:lpstr>
      <vt:lpstr>Presentación de PowerPoint</vt:lpstr>
      <vt:lpstr>El fauvismo</vt:lpstr>
      <vt:lpstr>Presentación de PowerPoint</vt:lpstr>
      <vt:lpstr>Presentación de PowerPoint</vt:lpstr>
      <vt:lpstr>Presentación de PowerPoint</vt:lpstr>
      <vt:lpstr>Expresionismo: distorsionar deliberadamente la realidad</vt:lpstr>
      <vt:lpstr>Edvard Munch  (1863-1944)</vt:lpstr>
      <vt:lpstr>Presentación de PowerPoint</vt:lpstr>
      <vt:lpstr>Presentación de PowerPoint</vt:lpstr>
      <vt:lpstr>Sertig Valley   de Ernst Ludwig Kirchner</vt:lpstr>
      <vt:lpstr>Presentación de PowerPoint</vt:lpstr>
      <vt:lpstr>Presentación de PowerPoint</vt:lpstr>
      <vt:lpstr>Presentación de PowerPoint</vt:lpstr>
      <vt:lpstr>Franz Marc  (1880-1916)</vt:lpstr>
      <vt:lpstr>Cubismo:  Pintura y escultura cubista</vt:lpstr>
      <vt:lpstr>Etapas del cubismo </vt:lpstr>
      <vt:lpstr>Futurismo</vt:lpstr>
      <vt:lpstr>Los escultores del futurismo</vt:lpstr>
      <vt:lpstr>Surrealismo</vt:lpstr>
      <vt:lpstr>a continuación, algunos de los trabajos fundamentales del surrealismo como corriente artística.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Algunas corrientes artísticas del siglo XX</dc:title>
  <dc:creator>Dora</dc:creator>
  <cp:lastModifiedBy>Dora</cp:lastModifiedBy>
  <cp:revision>30</cp:revision>
  <dcterms:created xsi:type="dcterms:W3CDTF">2012-10-24T19:50:19Z</dcterms:created>
  <dcterms:modified xsi:type="dcterms:W3CDTF">2013-07-18T19:40:19Z</dcterms:modified>
</cp:coreProperties>
</file>